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50"/>
    <a:srgbClr val="5B9BD5"/>
    <a:srgbClr val="FFC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CE-3100-4A6F-A6EA-BB5953EFC01B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40E4-15D4-45B6-A4A4-D6114270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CE-3100-4A6F-A6EA-BB5953EFC01B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40E4-15D4-45B6-A4A4-D6114270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CE-3100-4A6F-A6EA-BB5953EFC01B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40E4-15D4-45B6-A4A4-D6114270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CE-3100-4A6F-A6EA-BB5953EFC01B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40E4-15D4-45B6-A4A4-D6114270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CE-3100-4A6F-A6EA-BB5953EFC01B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40E4-15D4-45B6-A4A4-D6114270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1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CE-3100-4A6F-A6EA-BB5953EFC01B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40E4-15D4-45B6-A4A4-D6114270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0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CE-3100-4A6F-A6EA-BB5953EFC01B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40E4-15D4-45B6-A4A4-D6114270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CE-3100-4A6F-A6EA-BB5953EFC01B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40E4-15D4-45B6-A4A4-D6114270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8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CE-3100-4A6F-A6EA-BB5953EFC01B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40E4-15D4-45B6-A4A4-D6114270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CE-3100-4A6F-A6EA-BB5953EFC01B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40E4-15D4-45B6-A4A4-D6114270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CE-3100-4A6F-A6EA-BB5953EFC01B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40E4-15D4-45B6-A4A4-D6114270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0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A8CE-3100-4A6F-A6EA-BB5953EFC01B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40E4-15D4-45B6-A4A4-D6114270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9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the SEAL Kit 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Kempler</a:t>
            </a:r>
          </a:p>
          <a:p>
            <a:r>
              <a:rPr lang="en-US" dirty="0" smtClean="0"/>
              <a:t>KICKOFF!</a:t>
            </a:r>
          </a:p>
          <a:p>
            <a:r>
              <a:rPr lang="en-US" dirty="0" smtClean="0"/>
              <a:t>09/29/2018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part of a community!</a:t>
            </a:r>
            <a:endParaRPr lang="en-US" dirty="0"/>
          </a:p>
        </p:txBody>
      </p:sp>
      <p:pic>
        <p:nvPicPr>
          <p:cNvPr id="4" name="Shape 108" descr="112816_red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715" y="2677133"/>
            <a:ext cx="1877319" cy="1414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Shape 108" descr="112816_red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83666" y="2677133"/>
            <a:ext cx="1877319" cy="1414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Shape 108" descr="112816_red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715" y="4257738"/>
            <a:ext cx="1877319" cy="1414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Shape 108" descr="112816_red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83666" y="4257738"/>
            <a:ext cx="1877319" cy="1414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727" y="2791810"/>
            <a:ext cx="6912293" cy="4444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5295" y="1834548"/>
            <a:ext cx="401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Is the experiment repeatable?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865035" y="1834548"/>
            <a:ext cx="4032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Interpret your data, and share!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01850" y="2492467"/>
            <a:ext cx="359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San Marino HS Notebook 2017-2018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54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1" y="2489346"/>
            <a:ext cx="10515600" cy="1325563"/>
          </a:xfrm>
        </p:spPr>
        <p:txBody>
          <a:bodyPr/>
          <a:lstStyle/>
          <a:p>
            <a:r>
              <a:rPr lang="en-US" dirty="0" smtClean="0"/>
              <a:t>Good Luck!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glass v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7" r="35377"/>
          <a:stretch/>
        </p:blipFill>
        <p:spPr bwMode="auto">
          <a:xfrm>
            <a:off x="5341782" y="2613262"/>
            <a:ext cx="844061" cy="27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Spotting Plates</a:t>
            </a:r>
            <a:endParaRPr lang="en-US" dirty="0"/>
          </a:p>
        </p:txBody>
      </p:sp>
      <p:pic>
        <p:nvPicPr>
          <p:cNvPr id="4" name="Picture 2" descr="Image result for micropipet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96" y="1690688"/>
            <a:ext cx="3624948" cy="362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ardrop 5"/>
          <p:cNvSpPr/>
          <p:nvPr/>
        </p:nvSpPr>
        <p:spPr>
          <a:xfrm rot="19361121">
            <a:off x="8879588" y="5093640"/>
            <a:ext cx="416280" cy="367306"/>
          </a:xfrm>
          <a:prstGeom prst="teardrop">
            <a:avLst>
              <a:gd name="adj" fmla="val 146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7638757" y="5783422"/>
            <a:ext cx="2897945" cy="379828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periodic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2" y="1586692"/>
            <a:ext cx="4655576" cy="29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667906" y="2721861"/>
            <a:ext cx="443371" cy="443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83168" y="2943546"/>
            <a:ext cx="443371" cy="443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52644" y="2943546"/>
            <a:ext cx="443371" cy="443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Image result for glass v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7" r="35377"/>
          <a:stretch/>
        </p:blipFill>
        <p:spPr bwMode="auto">
          <a:xfrm>
            <a:off x="6400543" y="2638351"/>
            <a:ext cx="844061" cy="27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glass v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7" r="35377"/>
          <a:stretch/>
        </p:blipFill>
        <p:spPr bwMode="auto">
          <a:xfrm>
            <a:off x="7448920" y="2645806"/>
            <a:ext cx="844061" cy="27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28603" y="3798277"/>
            <a:ext cx="464234" cy="1406769"/>
          </a:xfrm>
          <a:prstGeom prst="rect">
            <a:avLst/>
          </a:prstGeom>
          <a:solidFill>
            <a:srgbClr val="5B9BD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82096" y="3817825"/>
            <a:ext cx="464234" cy="1406769"/>
          </a:xfrm>
          <a:prstGeom prst="rect">
            <a:avLst/>
          </a:prstGeom>
          <a:solidFill>
            <a:srgbClr val="00B05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47304" y="3817825"/>
            <a:ext cx="464234" cy="1406769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41782" y="2574214"/>
            <a:ext cx="374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Prepare solutions with care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9087728" y="6124865"/>
            <a:ext cx="167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Mix well!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0492" y="4708234"/>
            <a:ext cx="518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Be curious, be bold, and be creative!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251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you’ve made a metal oxide…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53285" y="1907193"/>
            <a:ext cx="3863662" cy="3490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42869" y="2194083"/>
            <a:ext cx="296216" cy="296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42869" y="3030321"/>
            <a:ext cx="296216" cy="296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42869" y="3866560"/>
            <a:ext cx="296216" cy="296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42869" y="4702799"/>
            <a:ext cx="296216" cy="296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69643" y="2592436"/>
            <a:ext cx="296216" cy="2962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69643" y="3428674"/>
            <a:ext cx="296216" cy="2962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69643" y="4264913"/>
            <a:ext cx="296216" cy="2962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747926" y="2194083"/>
            <a:ext cx="296216" cy="2962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747926" y="3030321"/>
            <a:ext cx="296216" cy="2962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47926" y="3866560"/>
            <a:ext cx="296216" cy="2962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747926" y="4702799"/>
            <a:ext cx="296216" cy="2962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374700" y="2592436"/>
            <a:ext cx="296216" cy="2962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374700" y="3428674"/>
            <a:ext cx="296216" cy="2962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374700" y="4264913"/>
            <a:ext cx="296216" cy="2962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052983" y="2194083"/>
            <a:ext cx="296216" cy="2962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052983" y="3030321"/>
            <a:ext cx="296216" cy="2962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052983" y="3866560"/>
            <a:ext cx="296216" cy="2962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052983" y="4702799"/>
            <a:ext cx="296216" cy="2962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micropipet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7" y="1839805"/>
            <a:ext cx="3624948" cy="362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Right Arrow 1023"/>
          <p:cNvSpPr/>
          <p:nvPr/>
        </p:nvSpPr>
        <p:spPr>
          <a:xfrm>
            <a:off x="3123413" y="2990789"/>
            <a:ext cx="888646" cy="12741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807254" y="2990789"/>
            <a:ext cx="888646" cy="12741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fir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90" y="3030321"/>
            <a:ext cx="2020955" cy="20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TextBox 1024"/>
          <p:cNvSpPr txBox="1"/>
          <p:nvPr/>
        </p:nvSpPr>
        <p:spPr>
          <a:xfrm>
            <a:off x="3607922" y="4918683"/>
            <a:ext cx="2459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Arial" panose="020B0604020202020204" pitchFamily="34" charset="0"/>
              </a:rPr>
              <a:t>500 Degrees</a:t>
            </a:r>
          </a:p>
        </p:txBody>
      </p:sp>
    </p:spTree>
    <p:extLst>
      <p:ext uri="{BB962C8B-B14F-4D97-AF65-F5344CB8AC3E}">
        <p14:creationId xmlns:p14="http://schemas.microsoft.com/office/powerpoint/2010/main" val="35869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glass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39" y="2217619"/>
            <a:ext cx="58293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oxidize water?</a:t>
            </a:r>
            <a:endParaRPr lang="en-US" dirty="0"/>
          </a:p>
        </p:txBody>
      </p:sp>
      <p:pic>
        <p:nvPicPr>
          <p:cNvPr id="2050" name="Picture 2" descr="Image result for batt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3" y="2681258"/>
            <a:ext cx="2652019" cy="265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flipH="1">
            <a:off x="4413065" y="3162645"/>
            <a:ext cx="314280" cy="2009105"/>
          </a:xfrm>
          <a:prstGeom prst="rect">
            <a:avLst/>
          </a:prstGeom>
          <a:solidFill>
            <a:srgbClr val="C0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27695" y="3162644"/>
            <a:ext cx="309093" cy="20091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99026" y="2142720"/>
            <a:ext cx="2643637" cy="1074665"/>
          </a:xfrm>
          <a:custGeom>
            <a:avLst/>
            <a:gdLst>
              <a:gd name="connsiteX0" fmla="*/ 0 w 2643637"/>
              <a:gd name="connsiteY0" fmla="*/ 572389 h 1074665"/>
              <a:gd name="connsiteX1" fmla="*/ 1133340 w 2643637"/>
              <a:gd name="connsiteY1" fmla="*/ 5719 h 1074665"/>
              <a:gd name="connsiteX2" fmla="*/ 2511380 w 2643637"/>
              <a:gd name="connsiteY2" fmla="*/ 327691 h 1074665"/>
              <a:gd name="connsiteX3" fmla="*/ 2588653 w 2643637"/>
              <a:gd name="connsiteY3" fmla="*/ 1074665 h 1074665"/>
              <a:gd name="connsiteX4" fmla="*/ 2588653 w 2643637"/>
              <a:gd name="connsiteY4" fmla="*/ 1074665 h 107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637" h="1074665">
                <a:moveTo>
                  <a:pt x="0" y="572389"/>
                </a:moveTo>
                <a:cubicBezTo>
                  <a:pt x="357388" y="309445"/>
                  <a:pt x="714777" y="46502"/>
                  <a:pt x="1133340" y="5719"/>
                </a:cubicBezTo>
                <a:cubicBezTo>
                  <a:pt x="1551903" y="-35064"/>
                  <a:pt x="2268828" y="149533"/>
                  <a:pt x="2511380" y="327691"/>
                </a:cubicBezTo>
                <a:cubicBezTo>
                  <a:pt x="2753932" y="505849"/>
                  <a:pt x="2588653" y="1074665"/>
                  <a:pt x="2588653" y="1074665"/>
                </a:cubicBezTo>
                <a:lnTo>
                  <a:pt x="2588653" y="1074665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06597" y="1650931"/>
            <a:ext cx="4820799" cy="1630849"/>
          </a:xfrm>
          <a:custGeom>
            <a:avLst/>
            <a:gdLst>
              <a:gd name="connsiteX0" fmla="*/ 0 w 4820799"/>
              <a:gd name="connsiteY0" fmla="*/ 1115694 h 1630849"/>
              <a:gd name="connsiteX1" fmla="*/ 953037 w 4820799"/>
              <a:gd name="connsiteY1" fmla="*/ 59626 h 1630849"/>
              <a:gd name="connsiteX2" fmla="*/ 4726547 w 4820799"/>
              <a:gd name="connsiteY2" fmla="*/ 239930 h 1630849"/>
              <a:gd name="connsiteX3" fmla="*/ 3747753 w 4820799"/>
              <a:gd name="connsiteY3" fmla="*/ 1141452 h 1630849"/>
              <a:gd name="connsiteX4" fmla="*/ 4520485 w 4820799"/>
              <a:gd name="connsiteY4" fmla="*/ 1630849 h 163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0799" h="1630849">
                <a:moveTo>
                  <a:pt x="0" y="1115694"/>
                </a:moveTo>
                <a:cubicBezTo>
                  <a:pt x="82639" y="660640"/>
                  <a:pt x="165279" y="205587"/>
                  <a:pt x="953037" y="59626"/>
                </a:cubicBezTo>
                <a:cubicBezTo>
                  <a:pt x="1740795" y="-86335"/>
                  <a:pt x="4260761" y="59626"/>
                  <a:pt x="4726547" y="239930"/>
                </a:cubicBezTo>
                <a:cubicBezTo>
                  <a:pt x="5192333" y="420234"/>
                  <a:pt x="3782097" y="909632"/>
                  <a:pt x="3747753" y="1141452"/>
                </a:cubicBezTo>
                <a:cubicBezTo>
                  <a:pt x="3713409" y="1373272"/>
                  <a:pt x="4116947" y="1502060"/>
                  <a:pt x="4520485" y="163084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30927" y="5333277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06683" y="4320491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-&gt; 2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+ O</a:t>
            </a:r>
            <a:r>
              <a:rPr lang="en-US" sz="3600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72762" y="3107472"/>
            <a:ext cx="4674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-&gt; 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+ 4 H</a:t>
            </a:r>
            <a:r>
              <a:rPr lang="en-US" sz="3600" baseline="30000" dirty="0" smtClean="0"/>
              <a:t>+</a:t>
            </a:r>
            <a:r>
              <a:rPr lang="en-US" sz="3600" dirty="0"/>
              <a:t> </a:t>
            </a:r>
            <a:r>
              <a:rPr lang="en-US" sz="3600" dirty="0" smtClean="0"/>
              <a:t>+ 4 e</a:t>
            </a:r>
            <a:r>
              <a:rPr lang="en-US" sz="3600" baseline="30000" dirty="0" smtClean="0"/>
              <a:t>-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40760" y="2217619"/>
            <a:ext cx="3756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 H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+ 4 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-&gt; + 2 H</a:t>
            </a:r>
            <a:r>
              <a:rPr lang="en-US" sz="3600" baseline="-25000" dirty="0" smtClean="0"/>
              <a:t>2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989512" y="3929874"/>
            <a:ext cx="4657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81671" y="5954043"/>
            <a:ext cx="1583314" cy="776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1.23 V</a:t>
            </a:r>
            <a:endParaRPr lang="en-US" sz="3600" dirty="0"/>
          </a:p>
        </p:txBody>
      </p:sp>
      <p:sp>
        <p:nvSpPr>
          <p:cNvPr id="16" name="Oval 15"/>
          <p:cNvSpPr/>
          <p:nvPr/>
        </p:nvSpPr>
        <p:spPr>
          <a:xfrm>
            <a:off x="6502117" y="2740232"/>
            <a:ext cx="5512158" cy="16002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61602" y="4605858"/>
            <a:ext cx="254467" cy="2544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82693" y="3994750"/>
            <a:ext cx="254467" cy="2544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37087" y="4917282"/>
            <a:ext cx="254467" cy="2544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00461" y="4553783"/>
            <a:ext cx="254467" cy="2544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94889" y="4553783"/>
            <a:ext cx="254467" cy="2544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76551" y="3994749"/>
            <a:ext cx="254467" cy="2544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49212" y="29817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83070" y="273289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Circuit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357" y="4161238"/>
            <a:ext cx="2090625" cy="84183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656405" y="1881052"/>
            <a:ext cx="9329457" cy="2903826"/>
          </a:xfrm>
          <a:custGeom>
            <a:avLst/>
            <a:gdLst>
              <a:gd name="connsiteX0" fmla="*/ 381399 w 8174728"/>
              <a:gd name="connsiteY0" fmla="*/ 1955429 h 2259748"/>
              <a:gd name="connsiteX1" fmla="*/ 67891 w 8174728"/>
              <a:gd name="connsiteY1" fmla="*/ 1654984 h 2259748"/>
              <a:gd name="connsiteX2" fmla="*/ 381399 w 8174728"/>
              <a:gd name="connsiteY2" fmla="*/ 322572 h 2259748"/>
              <a:gd name="connsiteX3" fmla="*/ 3660177 w 8174728"/>
              <a:gd name="connsiteY3" fmla="*/ 178881 h 2259748"/>
              <a:gd name="connsiteX4" fmla="*/ 7435342 w 8174728"/>
              <a:gd name="connsiteY4" fmla="*/ 126629 h 2259748"/>
              <a:gd name="connsiteX5" fmla="*/ 8166862 w 8174728"/>
              <a:gd name="connsiteY5" fmla="*/ 1968492 h 2259748"/>
              <a:gd name="connsiteX6" fmla="*/ 7265525 w 8174728"/>
              <a:gd name="connsiteY6" fmla="*/ 2229749 h 22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728" h="2259748">
                <a:moveTo>
                  <a:pt x="381399" y="1955429"/>
                </a:moveTo>
                <a:cubicBezTo>
                  <a:pt x="224645" y="1941278"/>
                  <a:pt x="67891" y="1927127"/>
                  <a:pt x="67891" y="1654984"/>
                </a:cubicBezTo>
                <a:cubicBezTo>
                  <a:pt x="67891" y="1382841"/>
                  <a:pt x="-217315" y="568589"/>
                  <a:pt x="381399" y="322572"/>
                </a:cubicBezTo>
                <a:cubicBezTo>
                  <a:pt x="980113" y="76555"/>
                  <a:pt x="2484520" y="211538"/>
                  <a:pt x="3660177" y="178881"/>
                </a:cubicBezTo>
                <a:cubicBezTo>
                  <a:pt x="4835834" y="146224"/>
                  <a:pt x="6684228" y="-171640"/>
                  <a:pt x="7435342" y="126629"/>
                </a:cubicBezTo>
                <a:cubicBezTo>
                  <a:pt x="8186456" y="424897"/>
                  <a:pt x="8195165" y="1617972"/>
                  <a:pt x="8166862" y="1968492"/>
                </a:cubicBezTo>
                <a:cubicBezTo>
                  <a:pt x="8138559" y="2319012"/>
                  <a:pt x="7702042" y="2274380"/>
                  <a:pt x="7265525" y="222974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16983" y="3311546"/>
            <a:ext cx="1436914" cy="1818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42861" y="2573383"/>
            <a:ext cx="1874122" cy="3144502"/>
          </a:xfrm>
          <a:custGeom>
            <a:avLst/>
            <a:gdLst>
              <a:gd name="connsiteX0" fmla="*/ 1874122 w 1874122"/>
              <a:gd name="connsiteY0" fmla="*/ 1324244 h 3564685"/>
              <a:gd name="connsiteX1" fmla="*/ 1338545 w 1874122"/>
              <a:gd name="connsiteY1" fmla="*/ 3544929 h 3564685"/>
              <a:gd name="connsiteX2" fmla="*/ 763779 w 1874122"/>
              <a:gd name="connsiteY2" fmla="*/ 187775 h 3564685"/>
              <a:gd name="connsiteX3" fmla="*/ 110636 w 1874122"/>
              <a:gd name="connsiteY3" fmla="*/ 501284 h 3564685"/>
              <a:gd name="connsiteX4" fmla="*/ 6133 w 1874122"/>
              <a:gd name="connsiteY4" fmla="*/ 1128301 h 356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122" h="3564685">
                <a:moveTo>
                  <a:pt x="1874122" y="1324244"/>
                </a:moveTo>
                <a:cubicBezTo>
                  <a:pt x="1698862" y="2529292"/>
                  <a:pt x="1523602" y="3734340"/>
                  <a:pt x="1338545" y="3544929"/>
                </a:cubicBezTo>
                <a:cubicBezTo>
                  <a:pt x="1153488" y="3355518"/>
                  <a:pt x="968430" y="695049"/>
                  <a:pt x="763779" y="187775"/>
                </a:cubicBezTo>
                <a:cubicBezTo>
                  <a:pt x="559127" y="-319499"/>
                  <a:pt x="236910" y="344530"/>
                  <a:pt x="110636" y="501284"/>
                </a:cubicBezTo>
                <a:cubicBezTo>
                  <a:pt x="-15638" y="658038"/>
                  <a:pt x="-4753" y="893169"/>
                  <a:pt x="6133" y="112830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3050" y="2991394"/>
            <a:ext cx="365760" cy="19333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34078" y="3593364"/>
            <a:ext cx="202724" cy="2027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7733" y="3364100"/>
            <a:ext cx="6372497" cy="1978672"/>
          </a:xfrm>
          <a:prstGeom prst="rect">
            <a:avLst/>
          </a:prstGeom>
          <a:solidFill>
            <a:srgbClr val="99CCFF">
              <a:alpha val="16078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84617" y="4532811"/>
            <a:ext cx="1841863" cy="13063"/>
          </a:xfrm>
          <a:prstGeom prst="straightConnector1">
            <a:avLst/>
          </a:prstGeom>
          <a:ln w="762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00223" y="3786125"/>
            <a:ext cx="105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Plate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57985" y="2963633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Dish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61724" y="2636399"/>
            <a:ext cx="14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Graphite Rod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57487" y="2686634"/>
            <a:ext cx="122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Integrator </a:t>
            </a:r>
            <a:br>
              <a:rPr lang="en-US" dirty="0" smtClean="0"/>
            </a:br>
            <a:r>
              <a:rPr lang="en-US" dirty="0" smtClean="0"/>
              <a:t>(Silver Box)</a:t>
            </a:r>
            <a:endParaRPr lang="en-US" dirty="0"/>
          </a:p>
        </p:txBody>
      </p:sp>
      <p:sp>
        <p:nvSpPr>
          <p:cNvPr id="21" name="Cube 20"/>
          <p:cNvSpPr/>
          <p:nvPr/>
        </p:nvSpPr>
        <p:spPr>
          <a:xfrm>
            <a:off x="1703156" y="5662833"/>
            <a:ext cx="4754880" cy="795457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Light Box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50533" y="5948823"/>
            <a:ext cx="463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Nothing happens unless the circuit is complete!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58179" y="4531654"/>
            <a:ext cx="206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???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32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your metal oxide a boost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1" y="2634431"/>
            <a:ext cx="4446016" cy="3527219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>
            <a:off x="5533292" y="2489982"/>
            <a:ext cx="2588456" cy="330590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1.23 V</a:t>
            </a:r>
            <a:endParaRPr lang="en-US" sz="2400" dirty="0"/>
          </a:p>
        </p:txBody>
      </p:sp>
      <p:sp>
        <p:nvSpPr>
          <p:cNvPr id="8" name="Right Triangle 7"/>
          <p:cNvSpPr/>
          <p:nvPr/>
        </p:nvSpPr>
        <p:spPr>
          <a:xfrm>
            <a:off x="9444111" y="2489982"/>
            <a:ext cx="2588456" cy="330590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1.23 V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679766" y="4797084"/>
            <a:ext cx="647114" cy="9988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42773" y="4797084"/>
            <a:ext cx="1031904" cy="10269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Spot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11" name="Sun 10"/>
          <p:cNvSpPr/>
          <p:nvPr/>
        </p:nvSpPr>
        <p:spPr>
          <a:xfrm>
            <a:off x="4532553" y="5704450"/>
            <a:ext cx="1000740" cy="1000740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7782189" y="3642566"/>
            <a:ext cx="1000740" cy="1000740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4633859" y="3107269"/>
            <a:ext cx="682830" cy="1492143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87371" y="3770142"/>
            <a:ext cx="1031904" cy="10269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16" name="Curved Left Arrow 15"/>
          <p:cNvSpPr/>
          <p:nvPr/>
        </p:nvSpPr>
        <p:spPr>
          <a:xfrm rot="16010659">
            <a:off x="9111654" y="1703729"/>
            <a:ext cx="1510153" cy="2100408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7401" y="2975413"/>
            <a:ext cx="1912511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“Apply a bias”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4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oxygen?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6301"/>
            <a:ext cx="6387301" cy="2463229"/>
          </a:xfrm>
          <a:prstGeom prst="rect">
            <a:avLst/>
          </a:prstGeom>
        </p:spPr>
      </p:pic>
      <p:sp>
        <p:nvSpPr>
          <p:cNvPr id="8" name="Curved Left Arrow 7"/>
          <p:cNvSpPr/>
          <p:nvPr/>
        </p:nvSpPr>
        <p:spPr>
          <a:xfrm rot="16200000">
            <a:off x="3911419" y="1261533"/>
            <a:ext cx="452958" cy="1782607"/>
          </a:xfrm>
          <a:prstGeom prst="curved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5731322">
            <a:off x="4290208" y="4719768"/>
            <a:ext cx="535311" cy="1518473"/>
          </a:xfrm>
          <a:prstGeom prst="curved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1817" y="2805761"/>
            <a:ext cx="2941983" cy="1884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37292" y="344273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6819" y="362739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27645" y="334005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11697" y="365865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279198" y="362739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707509" y="337889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414247" y="477019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790479" y="3524720"/>
            <a:ext cx="64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146819" y="2194650"/>
            <a:ext cx="125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“dark scan”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55384" y="5574925"/>
            <a:ext cx="3654847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“Measure the dark current”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29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oxygen?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6301"/>
            <a:ext cx="6387301" cy="2463229"/>
          </a:xfrm>
          <a:prstGeom prst="rect">
            <a:avLst/>
          </a:prstGeom>
        </p:spPr>
      </p:pic>
      <p:sp>
        <p:nvSpPr>
          <p:cNvPr id="8" name="Curved Left Arrow 7"/>
          <p:cNvSpPr/>
          <p:nvPr/>
        </p:nvSpPr>
        <p:spPr>
          <a:xfrm rot="16200000">
            <a:off x="3525078" y="566729"/>
            <a:ext cx="821635" cy="3233531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5731322">
            <a:off x="4173196" y="4438760"/>
            <a:ext cx="821635" cy="2330667"/>
          </a:xfrm>
          <a:prstGeom prst="curved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668" y="423306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30195" y="420181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88512" y="288327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872564" y="302039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248978" y="432135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59363" y="432135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414247" y="477019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790479" y="3524720"/>
            <a:ext cx="64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265097" y="1931026"/>
            <a:ext cx="122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Scan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32368" y="2805761"/>
            <a:ext cx="649537" cy="1884924"/>
          </a:xfrm>
          <a:prstGeom prst="rect">
            <a:avLst/>
          </a:prstGeom>
          <a:solidFill>
            <a:srgbClr val="FFC000">
              <a:alpha val="36863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11817" y="2805761"/>
            <a:ext cx="2941983" cy="1884924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88418" y="2474190"/>
            <a:ext cx="9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Light on</a:t>
            </a:r>
            <a:endParaRPr lang="en-US" i="1" dirty="0"/>
          </a:p>
        </p:txBody>
      </p:sp>
      <p:sp>
        <p:nvSpPr>
          <p:cNvPr id="6" name="Sun 5"/>
          <p:cNvSpPr/>
          <p:nvPr/>
        </p:nvSpPr>
        <p:spPr>
          <a:xfrm>
            <a:off x="1551627" y="4954864"/>
            <a:ext cx="1293223" cy="129322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643555" y="5618563"/>
            <a:ext cx="229986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“Perform a scan”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98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SEAL Kit Data</a:t>
            </a:r>
            <a:endParaRPr lang="en-US" dirty="0"/>
          </a:p>
        </p:txBody>
      </p:sp>
      <p:pic>
        <p:nvPicPr>
          <p:cNvPr id="4" name="Shape 108" descr="112816_red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3654" y="1971180"/>
            <a:ext cx="4466450" cy="3364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47051" y="424713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6578" y="421587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4895" y="289734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8947" y="303445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75361" y="43354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85746" y="43354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40630" y="478426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16862" y="3538787"/>
            <a:ext cx="64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58751" y="2819828"/>
            <a:ext cx="649537" cy="1884924"/>
          </a:xfrm>
          <a:prstGeom prst="rect">
            <a:avLst/>
          </a:prstGeom>
          <a:solidFill>
            <a:srgbClr val="FFC000">
              <a:alpha val="36863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2819828"/>
            <a:ext cx="2941983" cy="1884924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30229" y="2408471"/>
            <a:ext cx="9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Light on</a:t>
            </a:r>
            <a:endParaRPr lang="en-US" i="1" dirty="0"/>
          </a:p>
        </p:txBody>
      </p:sp>
      <p:sp>
        <p:nvSpPr>
          <p:cNvPr id="26" name="Curved Left Arrow 25"/>
          <p:cNvSpPr/>
          <p:nvPr/>
        </p:nvSpPr>
        <p:spPr>
          <a:xfrm rot="16622948">
            <a:off x="4233379" y="839558"/>
            <a:ext cx="618979" cy="3584050"/>
          </a:xfrm>
          <a:prstGeom prst="curved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010" y="2266845"/>
            <a:ext cx="1973162" cy="1783614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0263591" y="3253019"/>
            <a:ext cx="647491" cy="639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6200000">
            <a:off x="10276366" y="4121021"/>
            <a:ext cx="715907" cy="53713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920400" y="4797094"/>
            <a:ext cx="145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Potential Hit?</a:t>
            </a:r>
            <a:endParaRPr lang="en-US" i="1" dirty="0"/>
          </a:p>
        </p:txBody>
      </p:sp>
      <p:sp>
        <p:nvSpPr>
          <p:cNvPr id="51" name="Left Bracket 50"/>
          <p:cNvSpPr/>
          <p:nvPr/>
        </p:nvSpPr>
        <p:spPr>
          <a:xfrm>
            <a:off x="1466654" y="3082011"/>
            <a:ext cx="135077" cy="134978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678826" y="5921970"/>
            <a:ext cx="722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 good experiment has lots of controls and few variables</a:t>
            </a:r>
            <a:endParaRPr lang="en-US" sz="24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1047051" y="1554561"/>
            <a:ext cx="229986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“Perform a scan”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53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220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How the SEAL Kit Works</vt:lpstr>
      <vt:lpstr>Spotting Plates</vt:lpstr>
      <vt:lpstr>So you’ve made a metal oxide…</vt:lpstr>
      <vt:lpstr>Does it oxidize water?</vt:lpstr>
      <vt:lpstr>The Circuit</vt:lpstr>
      <vt:lpstr>Giving your metal oxide a boost</vt:lpstr>
      <vt:lpstr>How do we measure oxygen?</vt:lpstr>
      <vt:lpstr>How do we measure oxygen?</vt:lpstr>
      <vt:lpstr>The SEAL Kit Data</vt:lpstr>
      <vt:lpstr>You’re part of a community!</vt:lpstr>
      <vt:lpstr>Good Luck!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SEAL Kit Works</dc:title>
  <dc:creator>Paul Kempler</dc:creator>
  <cp:lastModifiedBy>Paul Kempler</cp:lastModifiedBy>
  <cp:revision>9</cp:revision>
  <dcterms:created xsi:type="dcterms:W3CDTF">2018-09-29T02:23:03Z</dcterms:created>
  <dcterms:modified xsi:type="dcterms:W3CDTF">2018-09-29T07:15:56Z</dcterms:modified>
</cp:coreProperties>
</file>