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embeddings/oleObject1.bin" ContentType="application/vnd.openxmlformats-officedocument.oleObject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0" r:id="rId2"/>
  </p:sldMasterIdLst>
  <p:notesMasterIdLst>
    <p:notesMasterId r:id="rId26"/>
  </p:notesMasterIdLst>
  <p:handoutMasterIdLst>
    <p:handoutMasterId r:id="rId27"/>
  </p:handoutMasterIdLst>
  <p:sldIdLst>
    <p:sldId id="275" r:id="rId3"/>
    <p:sldId id="256" r:id="rId4"/>
    <p:sldId id="257" r:id="rId5"/>
    <p:sldId id="258" r:id="rId6"/>
    <p:sldId id="259" r:id="rId7"/>
    <p:sldId id="260" r:id="rId8"/>
    <p:sldId id="276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78" r:id="rId18"/>
    <p:sldId id="279" r:id="rId19"/>
    <p:sldId id="269" r:id="rId20"/>
    <p:sldId id="270" r:id="rId21"/>
    <p:sldId id="271" r:id="rId22"/>
    <p:sldId id="272" r:id="rId23"/>
    <p:sldId id="273" r:id="rId24"/>
    <p:sldId id="274" r:id="rId25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740" autoAdjust="0"/>
    <p:restoredTop sz="94660"/>
  </p:normalViewPr>
  <p:slideViewPr>
    <p:cSldViewPr snapToGrid="0" snapToObjects="1">
      <p:cViewPr varScale="1">
        <p:scale>
          <a:sx n="91" d="100"/>
          <a:sy n="91" d="100"/>
        </p:scale>
        <p:origin x="-1328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handoutMaster" Target="handoutMasters/handoutMaster1.xml"/><Relationship Id="rId28" Type="http://schemas.openxmlformats.org/officeDocument/2006/relationships/printerSettings" Target="printerSettings/printerSettings1.bin"/><Relationship Id="rId29" Type="http://schemas.openxmlformats.org/officeDocument/2006/relationships/presProps" Target="presProps.xml"/><Relationship Id="rId30" Type="http://schemas.openxmlformats.org/officeDocument/2006/relationships/viewProps" Target="viewProps.xml"/><Relationship Id="rId31" Type="http://schemas.openxmlformats.org/officeDocument/2006/relationships/theme" Target="theme/theme1.xml"/><Relationship Id="rId32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2DF46F-A00B-1942-AFA7-91ED260DE304}" type="datetimeFigureOut">
              <a:rPr lang="en-US" smtClean="0"/>
              <a:t>9/19/14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555505-D905-B34D-AC30-376F653E9F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52836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7D94B0D-C545-FE4A-B84D-CD986137BC1A}" type="datetimeFigureOut">
              <a:rPr lang="en-US" smtClean="0"/>
              <a:t>9/19/14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A1191C-6798-E44D-A0B2-BBD3EC5866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3918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2F2DD88E-CF64-43CD-9DB7-D29B947F32AD}" type="slidenum">
              <a:rPr lang="en-US" sz="1200"/>
              <a:pPr eaLnBrk="1" hangingPunct="1"/>
              <a:t>11</a:t>
            </a:fld>
            <a:endParaRPr lang="en-US" sz="1200"/>
          </a:p>
        </p:txBody>
      </p:sp>
      <p:sp>
        <p:nvSpPr>
          <p:cNvPr id="307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C5935-2498-452B-A06A-62584E626F3F}" type="slidenum">
              <a:rPr lang="en-US" smtClean="0">
                <a:solidFill>
                  <a:prstClr val="black"/>
                </a:solidFill>
              </a:rPr>
              <a:pPr/>
              <a:t>15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873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ED67215-4FFB-4548-B90A-A123F6CD0E98}" type="slidenum">
              <a:rPr lang="en-US" smtClean="0">
                <a:latin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smtClean="0">
              <a:latin typeface="Arial" charset="0"/>
            </a:endParaRPr>
          </a:p>
        </p:txBody>
      </p:sp>
      <p:sp>
        <p:nvSpPr>
          <p:cNvPr id="47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710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397B88C4-850D-2542-896F-0A88AAE683D5}" type="slidenum">
              <a:rPr lang="en-US"/>
              <a:pPr/>
              <a:t>19</a:t>
            </a:fld>
            <a:endParaRPr lang="en-US"/>
          </a:p>
        </p:txBody>
      </p:sp>
      <p:sp>
        <p:nvSpPr>
          <p:cNvPr id="739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  <a:extLs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739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3D98F861-3E79-4A0A-8917-4E4484DDB2C0}" type="slidenum">
              <a:rPr lang="en-US" sz="1200"/>
              <a:pPr eaLnBrk="1" hangingPunct="1"/>
              <a:t>20</a:t>
            </a:fld>
            <a:endParaRPr lang="en-US" sz="1200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charset="0"/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Peaks and valleys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C2C5935-2498-452B-A06A-62584E626F3F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054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69209-F18F-3A4B-A4E1-CC22FC3CD8DC}" type="datetime1">
              <a:rPr lang="en-US" smtClean="0"/>
              <a:t>9/19/14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AB69-8AE5-404A-B537-E412F158E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6794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AD2CCA-5169-B944-8868-4635D4869CAE}" type="datetime1">
              <a:rPr lang="en-US" smtClean="0"/>
              <a:t>9/19/14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AB69-8AE5-404A-B537-E412F158E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4956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5255A-A5A7-7D40-9186-62230ABD9F2D}" type="datetime1">
              <a:rPr lang="en-US" smtClean="0"/>
              <a:t>9/19/14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AB69-8AE5-404A-B537-E412F158E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554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2AD3A4-DF6C-8042-956F-4691C9340EE7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2D44-D780-3E4E-9E40-4F91949CB6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107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D156F7-1911-364F-B2BF-10D67013D8F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2D44-D780-3E4E-9E40-4F91949CB6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787582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F8D5-B950-BC47-A61D-697932C60B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2D44-D780-3E4E-9E40-4F91949CB6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3643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D8F57F-335C-2B47-B945-25B4BAE65C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2D44-D780-3E4E-9E40-4F91949CB6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46375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0A23C-3A71-444C-8983-BA6ADC6C624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2D44-D780-3E4E-9E40-4F91949CB6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566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F66E57-FE8C-B849-98BF-22CFD4E234F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2D44-D780-3E4E-9E40-4F91949CB6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61437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41370-682B-5343-97EE-13222888063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2D44-D780-3E4E-9E40-4F91949CB6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66089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9DD09C-7560-F64E-8989-D931AF34A71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2D44-D780-3E4E-9E40-4F91949CB6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04118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268FA-1C02-384F-B33C-FE0A616FB4FD}" type="datetime1">
              <a:rPr lang="en-US" smtClean="0"/>
              <a:t>9/19/14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AB69-8AE5-404A-B537-E412F158E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819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426103-E51C-ED42-8B20-618C806CD4D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2D44-D780-3E4E-9E40-4F91949CB6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86752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85AAB-7957-0E43-A21E-E7EAD8A13E0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2D44-D780-3E4E-9E40-4F91949CB6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055049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409785-0266-B24F-B671-8F9544F16E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1C2D44-D780-3E4E-9E40-4F91949CB6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8188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FD62D-73BF-CE43-84EC-A078DA669A0B}" type="datetime1">
              <a:rPr lang="en-US" smtClean="0"/>
              <a:t>9/19/14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AB69-8AE5-404A-B537-E412F158E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148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3710BF-228E-B04F-B8CC-80A3A48FD5DA}" type="datetime1">
              <a:rPr lang="en-US" smtClean="0"/>
              <a:t>9/19/14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AB69-8AE5-404A-B537-E412F158E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7595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086B78-4C50-724B-818E-BEB8B1E82706}" type="datetime1">
              <a:rPr lang="en-US" smtClean="0"/>
              <a:t>9/19/14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AB69-8AE5-404A-B537-E412F158E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64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F16EF7-C64F-0F4B-B161-2D1B7C2EDCF1}" type="datetime1">
              <a:rPr lang="en-US" smtClean="0"/>
              <a:t>9/19/14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AB69-8AE5-404A-B537-E412F158E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352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5F907F-B238-5B42-BA49-8975CBFEB29F}" type="datetime1">
              <a:rPr lang="en-US" smtClean="0"/>
              <a:t>9/19/14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AB69-8AE5-404A-B537-E412F158E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5630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1F613E-07EE-A64D-9F3F-9726DFBC7AC3}" type="datetime1">
              <a:rPr lang="en-US" smtClean="0"/>
              <a:t>9/19/14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AB69-8AE5-404A-B537-E412F158E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67630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D8D6C0-A8C6-CC44-96FB-3F925491B38C}" type="datetime1">
              <a:rPr lang="en-US" smtClean="0"/>
              <a:t>9/19/14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90AB69-8AE5-404A-B537-E412F158E3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842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1BBCF76E-C334-C744-9FEC-89EFC2EB3C44}" type="datetime1">
              <a:rPr lang="en-US" smtClean="0"/>
              <a:t>9/19/14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3190AB69-8AE5-404A-B537-E412F158E3F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8354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778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30300"/>
            <a:ext cx="8229600" cy="49958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7A9426F2-5A2F-294C-A01E-8A3C3367765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9/19/14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Helvetica"/>
                <a:cs typeface="Helvetica"/>
              </a:defRPr>
            </a:lvl1pPr>
          </a:lstStyle>
          <a:p>
            <a:fld id="{5E1C2D44-D780-3E4E-9E40-4F91949CB6A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41526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2800" i="0" kern="1200">
          <a:solidFill>
            <a:srgbClr val="0000FF"/>
          </a:solidFill>
          <a:latin typeface="Helvetica"/>
          <a:ea typeface="+mj-ea"/>
          <a:cs typeface="Helvetica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2800" kern="1200">
          <a:solidFill>
            <a:schemeClr val="tx1"/>
          </a:solidFill>
          <a:latin typeface="Helvetica"/>
          <a:ea typeface="+mn-ea"/>
          <a:cs typeface="Helvetica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400" kern="1200">
          <a:solidFill>
            <a:schemeClr val="tx1"/>
          </a:solidFill>
          <a:latin typeface="Helvetica"/>
          <a:ea typeface="+mn-ea"/>
          <a:cs typeface="Helvetica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Helvetica"/>
          <a:ea typeface="+mn-ea"/>
          <a:cs typeface="Helvetica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800" kern="1200">
          <a:solidFill>
            <a:schemeClr val="tx1"/>
          </a:solidFill>
          <a:latin typeface="Helvetica"/>
          <a:ea typeface="+mn-ea"/>
          <a:cs typeface="Helvetica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800" kern="1200">
          <a:solidFill>
            <a:schemeClr val="tx1"/>
          </a:solidFill>
          <a:latin typeface="Helvetica"/>
          <a:ea typeface="+mn-ea"/>
          <a:cs typeface="Helvetica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12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microsoft.com/office/2007/relationships/hdphoto" Target="../media/hdphoto2.wdp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png"/><Relationship Id="rId1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23.png"/><Relationship Id="rId6" Type="http://schemas.openxmlformats.org/officeDocument/2006/relationships/image" Target="../media/image24.png"/><Relationship Id="rId7" Type="http://schemas.openxmlformats.org/officeDocument/2006/relationships/image" Target="../media/image25.png"/><Relationship Id="rId8" Type="http://schemas.openxmlformats.org/officeDocument/2006/relationships/image" Target="../media/image26.png"/><Relationship Id="rId9" Type="http://schemas.openxmlformats.org/officeDocument/2006/relationships/image" Target="../media/image27.png"/><Relationship Id="rId10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8.jpeg"/><Relationship Id="rId12" Type="http://schemas.openxmlformats.org/officeDocument/2006/relationships/image" Target="../media/image39.jpeg"/><Relationship Id="rId13" Type="http://schemas.openxmlformats.org/officeDocument/2006/relationships/image" Target="../media/image40.png"/><Relationship Id="rId14" Type="http://schemas.openxmlformats.org/officeDocument/2006/relationships/image" Target="../media/image41.png"/><Relationship Id="rId15" Type="http://schemas.openxmlformats.org/officeDocument/2006/relationships/image" Target="../media/image42.jpeg"/><Relationship Id="rId16" Type="http://schemas.openxmlformats.org/officeDocument/2006/relationships/image" Target="../media/image43.jpeg"/><Relationship Id="rId17" Type="http://schemas.openxmlformats.org/officeDocument/2006/relationships/image" Target="../media/image44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0.jpeg"/><Relationship Id="rId4" Type="http://schemas.openxmlformats.org/officeDocument/2006/relationships/image" Target="../media/image31.jpe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8.png"/><Relationship Id="rId3" Type="http://schemas.openxmlformats.org/officeDocument/2006/relationships/image" Target="../media/image49.tif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0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.jpeg"/><Relationship Id="rId3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1792288" y="4492728"/>
            <a:ext cx="5486400" cy="566738"/>
          </a:xfrm>
        </p:spPr>
        <p:txBody>
          <a:bodyPr>
            <a:noAutofit/>
          </a:bodyPr>
          <a:lstStyle/>
          <a:p>
            <a:pPr algn="ctr"/>
            <a:r>
              <a:rPr lang="en-US" sz="2800" b="0" dirty="0" smtClean="0">
                <a:latin typeface="Tw Cen MT"/>
                <a:cs typeface="Tw Cen MT"/>
              </a:rPr>
              <a:t>NSF CCI Solar</a:t>
            </a:r>
            <a:br>
              <a:rPr lang="en-US" sz="2800" b="0" dirty="0" smtClean="0">
                <a:latin typeface="Tw Cen MT"/>
                <a:cs typeface="Tw Cen MT"/>
              </a:rPr>
            </a:br>
            <a:r>
              <a:rPr lang="en-US" sz="2800" b="0" dirty="0">
                <a:latin typeface="Tw Cen MT"/>
                <a:cs typeface="Tw Cen MT"/>
              </a:rPr>
              <a:t>Solar Energy Activity </a:t>
            </a:r>
            <a:r>
              <a:rPr lang="en-US" sz="2800" b="0" dirty="0" smtClean="0">
                <a:latin typeface="Tw Cen MT"/>
                <a:cs typeface="Tw Cen MT"/>
              </a:rPr>
              <a:t>Laboratory</a:t>
            </a:r>
            <a:endParaRPr lang="en-US" sz="2800" b="0" dirty="0">
              <a:latin typeface="Tw Cen MT"/>
              <a:cs typeface="Tw Cen MT"/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half" idx="2"/>
          </p:nvPr>
        </p:nvSpPr>
        <p:spPr>
          <a:xfrm>
            <a:off x="869707" y="5327758"/>
            <a:ext cx="7413213" cy="8048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en-US" sz="2800" dirty="0" smtClean="0">
                <a:latin typeface="Palatino"/>
                <a:cs typeface="Palatino"/>
              </a:rPr>
              <a:t>SEAL Kick-Off </a:t>
            </a:r>
            <a:r>
              <a:rPr lang="en-US" sz="2800" dirty="0" smtClean="0">
                <a:latin typeface="Palatino"/>
                <a:cs typeface="Palatino"/>
              </a:rPr>
              <a:t>2014</a:t>
            </a:r>
          </a:p>
          <a:p>
            <a:pPr algn="ctr"/>
            <a:r>
              <a:rPr lang="en-US" sz="2800" dirty="0" smtClean="0">
                <a:latin typeface="Palatino"/>
                <a:cs typeface="Palatino"/>
              </a:rPr>
              <a:t>September 20, 2014 </a:t>
            </a:r>
            <a:r>
              <a:rPr lang="en-US" sz="2800" dirty="0" smtClean="0">
                <a:latin typeface="Palatino"/>
                <a:cs typeface="Palatino"/>
              </a:rPr>
              <a:t>– Beckman Institute, Caltech</a:t>
            </a:r>
            <a:endParaRPr lang="en-US" sz="2800" dirty="0">
              <a:latin typeface="Palatino"/>
              <a:cs typeface="Palatino"/>
            </a:endParaRPr>
          </a:p>
        </p:txBody>
      </p:sp>
      <p:pic>
        <p:nvPicPr>
          <p:cNvPr id="14" name="Picture 2" descr="C:\Users\schuttlj\AppData\Local\Microsoft\Windows\Temporary Internet Files\Content.Outlook\A49CIO1H\Logo-SHARK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90493" y="570897"/>
            <a:ext cx="3547123" cy="34208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1373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942"/>
            <a:ext cx="8229600" cy="640774"/>
          </a:xfrm>
        </p:spPr>
        <p:txBody>
          <a:bodyPr/>
          <a:lstStyle/>
          <a:p>
            <a:r>
              <a:rPr lang="en-US" sz="3600" dirty="0" smtClean="0"/>
              <a:t>Concentrate and Store</a:t>
            </a:r>
            <a:endParaRPr lang="en-US" sz="3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A757-407F-4B4C-8680-4642C7622899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952999" y="915412"/>
            <a:ext cx="356949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smtClean="0"/>
              <a:t>Solar Energy is: </a:t>
            </a:r>
          </a:p>
          <a:p>
            <a:pPr algn="ctr"/>
            <a:r>
              <a:rPr lang="en-US" sz="3200" b="1" dirty="0" smtClean="0">
                <a:solidFill>
                  <a:srgbClr val="00B050"/>
                </a:solidFill>
              </a:rPr>
              <a:t>Abundant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but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Diffuse</a:t>
            </a:r>
          </a:p>
          <a:p>
            <a:pPr algn="ctr"/>
            <a:r>
              <a:rPr lang="en-US" sz="3200" dirty="0" smtClean="0"/>
              <a:t>and</a:t>
            </a:r>
          </a:p>
          <a:p>
            <a:pPr algn="ctr"/>
            <a:r>
              <a:rPr lang="en-US" sz="3200" b="1" dirty="0" smtClean="0">
                <a:solidFill>
                  <a:srgbClr val="FF0000"/>
                </a:solidFill>
              </a:rPr>
              <a:t>Intermittent</a:t>
            </a:r>
            <a:endParaRPr lang="en-US" sz="3200" b="1" dirty="0">
              <a:solidFill>
                <a:srgbClr val="FF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9700" y="6019800"/>
            <a:ext cx="883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i="1" dirty="0" smtClean="0"/>
              <a:t>“Those who cannot store will be in the dark after four.” –Nate Lewis</a:t>
            </a:r>
            <a:endParaRPr lang="en-US" sz="2000" i="1" dirty="0">
              <a:solidFill>
                <a:srgbClr val="0000CC"/>
              </a:solidFill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914400"/>
            <a:ext cx="3997325" cy="29785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878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775" y="4148013"/>
            <a:ext cx="2511757" cy="16745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2609325"/>
              </p:ext>
            </p:extLst>
          </p:nvPr>
        </p:nvGraphicFramePr>
        <p:xfrm>
          <a:off x="2819400" y="4533283"/>
          <a:ext cx="5890585" cy="90396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3" name="CS ChemDraw Drawing" r:id="rId5" imgW="2523366" imgH="386674" progId="ChemDraw.Document.6.0">
                  <p:embed/>
                </p:oleObj>
              </mc:Choice>
              <mc:Fallback>
                <p:oleObj name="CS ChemDraw Drawing" r:id="rId5" imgW="2523366" imgH="386674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819400" y="4533283"/>
                        <a:ext cx="5890585" cy="90396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097536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Number Placeholder 3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D8C5B518-F6AD-4CCA-9AFC-A69FBA5F3A61}" type="slidenum">
              <a:rPr lang="en-US" sz="1400">
                <a:solidFill>
                  <a:schemeClr val="bg1"/>
                </a:solidFill>
              </a:rPr>
              <a:pPr eaLnBrk="1" hangingPunct="1"/>
              <a:t>11</a:t>
            </a:fld>
            <a:endParaRPr lang="en-US" sz="1400">
              <a:solidFill>
                <a:schemeClr val="bg1"/>
              </a:solidFill>
            </a:endParaRPr>
          </a:p>
        </p:txBody>
      </p:sp>
      <p:pic>
        <p:nvPicPr>
          <p:cNvPr id="29699" name="Picture 9" descr="DSC03977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953000" y="914400"/>
            <a:ext cx="3886200" cy="202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700" name="Picture 2" descr="forest"/>
          <p:cNvPicPr>
            <a:picLocks noChangeAspect="1" noChangeArrowheads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t="-5966"/>
          <a:stretch>
            <a:fillRect/>
          </a:stretch>
        </p:blipFill>
        <p:spPr bwMode="auto">
          <a:xfrm>
            <a:off x="457200" y="685800"/>
            <a:ext cx="3375025" cy="5413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Rectangle 3"/>
          <p:cNvSpPr>
            <a:spLocks noChangeArrowheads="1"/>
          </p:cNvSpPr>
          <p:nvPr/>
        </p:nvSpPr>
        <p:spPr bwMode="auto">
          <a:xfrm>
            <a:off x="533400" y="773344"/>
            <a:ext cx="5648930" cy="366712"/>
          </a:xfrm>
          <a:prstGeom prst="rect">
            <a:avLst/>
          </a:prstGeom>
          <a:solidFill>
            <a:schemeClr val="accent1"/>
          </a:solidFill>
          <a:ln w="508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/>
          <a:p>
            <a:pPr algn="l" eaLnBrk="0" hangingPunct="0"/>
            <a:r>
              <a:rPr lang="en-US" sz="1800" dirty="0">
                <a:latin typeface="Helvetica"/>
                <a:cs typeface="Helvetica"/>
              </a:rPr>
              <a:t>6 CO</a:t>
            </a:r>
            <a:r>
              <a:rPr lang="en-US" sz="1800" baseline="-25000" dirty="0">
                <a:latin typeface="Helvetica"/>
                <a:cs typeface="Helvetica"/>
              </a:rPr>
              <a:t>2</a:t>
            </a:r>
            <a:r>
              <a:rPr lang="en-US" sz="1800" dirty="0">
                <a:latin typeface="Helvetica"/>
                <a:cs typeface="Helvetica"/>
              </a:rPr>
              <a:t>  +  6 H</a:t>
            </a:r>
            <a:r>
              <a:rPr lang="en-US" sz="1800" baseline="-25000" dirty="0">
                <a:latin typeface="Helvetica"/>
                <a:cs typeface="Helvetica"/>
              </a:rPr>
              <a:t>2</a:t>
            </a:r>
            <a:r>
              <a:rPr lang="en-US" sz="1800" dirty="0">
                <a:latin typeface="Helvetica"/>
                <a:cs typeface="Helvetica"/>
              </a:rPr>
              <a:t>O  +  light  </a:t>
            </a:r>
            <a:r>
              <a:rPr lang="en-US" sz="1800" dirty="0">
                <a:latin typeface="Helvetica"/>
                <a:cs typeface="Helvetica"/>
                <a:sym typeface="Wingdings" pitchFamily="-105" charset="2"/>
              </a:rPr>
              <a:t></a:t>
            </a:r>
            <a:r>
              <a:rPr lang="en-US" sz="1800" dirty="0">
                <a:latin typeface="Helvetica"/>
                <a:cs typeface="Helvetica"/>
              </a:rPr>
              <a:t>  C</a:t>
            </a:r>
            <a:r>
              <a:rPr lang="en-US" sz="1800" baseline="-25000" dirty="0">
                <a:latin typeface="Helvetica"/>
                <a:cs typeface="Helvetica"/>
              </a:rPr>
              <a:t>6</a:t>
            </a:r>
            <a:r>
              <a:rPr lang="en-US" sz="1800" dirty="0">
                <a:latin typeface="Helvetica"/>
                <a:cs typeface="Helvetica"/>
              </a:rPr>
              <a:t>H</a:t>
            </a:r>
            <a:r>
              <a:rPr lang="en-US" sz="1800" baseline="-25000" dirty="0">
                <a:latin typeface="Helvetica"/>
                <a:cs typeface="Helvetica"/>
                <a:sym typeface="Wingdings" pitchFamily="-105" charset="2"/>
              </a:rPr>
              <a:t>12</a:t>
            </a:r>
            <a:r>
              <a:rPr lang="en-US" sz="1800" dirty="0">
                <a:latin typeface="Helvetica"/>
                <a:cs typeface="Helvetica"/>
                <a:sym typeface="Wingdings" pitchFamily="-105" charset="2"/>
              </a:rPr>
              <a:t>O</a:t>
            </a:r>
            <a:r>
              <a:rPr lang="en-US" sz="1800" baseline="-25000" dirty="0">
                <a:latin typeface="Helvetica"/>
                <a:cs typeface="Helvetica"/>
              </a:rPr>
              <a:t>6 </a:t>
            </a:r>
            <a:r>
              <a:rPr lang="en-US" sz="1800" dirty="0">
                <a:latin typeface="Helvetica"/>
                <a:cs typeface="Helvetica"/>
                <a:sym typeface="Wingdings" pitchFamily="-105" charset="2"/>
              </a:rPr>
              <a:t> +  6 O</a:t>
            </a:r>
            <a:r>
              <a:rPr lang="en-US" sz="1800" baseline="-25000" dirty="0">
                <a:latin typeface="Helvetica"/>
                <a:cs typeface="Helvetica"/>
                <a:sym typeface="Wingdings" pitchFamily="-105" charset="2"/>
              </a:rPr>
              <a:t>2</a:t>
            </a:r>
            <a:r>
              <a:rPr lang="en-US" sz="1800" dirty="0">
                <a:latin typeface="Helvetica"/>
                <a:cs typeface="Helvetica"/>
                <a:sym typeface="Wingdings" pitchFamily="-105" charset="2"/>
              </a:rPr>
              <a:t> </a:t>
            </a:r>
          </a:p>
        </p:txBody>
      </p:sp>
      <p:sp>
        <p:nvSpPr>
          <p:cNvPr id="29702" name="Text Box 4"/>
          <p:cNvSpPr txBox="1">
            <a:spLocks noChangeArrowheads="1"/>
          </p:cNvSpPr>
          <p:nvPr/>
        </p:nvSpPr>
        <p:spPr bwMode="auto">
          <a:xfrm>
            <a:off x="457200" y="6122988"/>
            <a:ext cx="2797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1400"/>
              <a:t>Sleeping Giant State Park, Conn.</a:t>
            </a:r>
          </a:p>
        </p:txBody>
      </p:sp>
      <p:sp>
        <p:nvSpPr>
          <p:cNvPr id="29703" name="Text Box 5"/>
          <p:cNvSpPr txBox="1">
            <a:spLocks noChangeArrowheads="1"/>
          </p:cNvSpPr>
          <p:nvPr/>
        </p:nvSpPr>
        <p:spPr bwMode="auto">
          <a:xfrm>
            <a:off x="4121150" y="6096000"/>
            <a:ext cx="4184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1400"/>
              <a:t>Lucmagnier Pass, Graubünden-Ticino, Switzerland</a:t>
            </a:r>
          </a:p>
        </p:txBody>
      </p:sp>
      <p:sp>
        <p:nvSpPr>
          <p:cNvPr id="29704" name="Rectangle 6"/>
          <p:cNvSpPr>
            <a:spLocks noChangeArrowheads="1"/>
          </p:cNvSpPr>
          <p:nvPr/>
        </p:nvSpPr>
        <p:spPr bwMode="auto">
          <a:xfrm>
            <a:off x="304800" y="76200"/>
            <a:ext cx="8382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2800" dirty="0">
                <a:solidFill>
                  <a:srgbClr val="000000"/>
                </a:solidFill>
                <a:latin typeface="Helvetica"/>
                <a:cs typeface="Helvetica"/>
              </a:rPr>
              <a:t>Natural Oxygenic Photosynthesis</a:t>
            </a:r>
            <a:endParaRPr lang="en-US" sz="36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sp>
        <p:nvSpPr>
          <p:cNvPr id="29705" name="Rectangle 7"/>
          <p:cNvSpPr>
            <a:spLocks noChangeArrowheads="1"/>
          </p:cNvSpPr>
          <p:nvPr/>
        </p:nvSpPr>
        <p:spPr bwMode="auto">
          <a:xfrm>
            <a:off x="533399" y="1181074"/>
            <a:ext cx="5648931" cy="830997"/>
          </a:xfrm>
          <a:prstGeom prst="rect">
            <a:avLst/>
          </a:prstGeom>
          <a:solidFill>
            <a:schemeClr val="accent1"/>
          </a:solidFill>
          <a:ln w="50800">
            <a:solidFill>
              <a:schemeClr val="bg1"/>
            </a:solidFill>
            <a:miter lim="800000"/>
            <a:headEnd/>
            <a:tailEnd/>
          </a:ln>
          <a:extLst/>
        </p:spPr>
        <p:txBody>
          <a:bodyPr wrap="square" anchor="ctr">
            <a:spAutoFit/>
          </a:bodyPr>
          <a:lstStyle/>
          <a:p>
            <a:pPr algn="l" eaLnBrk="0" hangingPunct="0">
              <a:tabLst>
                <a:tab pos="1370013" algn="l"/>
              </a:tabLst>
            </a:pPr>
            <a:r>
              <a:rPr lang="en-US" b="1" dirty="0"/>
              <a:t>Water oxidation</a:t>
            </a:r>
            <a:r>
              <a:rPr lang="en-US" dirty="0"/>
              <a:t>: 2 H</a:t>
            </a:r>
            <a:r>
              <a:rPr lang="en-US" baseline="-25000" dirty="0"/>
              <a:t>2</a:t>
            </a:r>
            <a:r>
              <a:rPr lang="en-US" dirty="0"/>
              <a:t>O + light  </a:t>
            </a:r>
            <a:r>
              <a:rPr lang="en-US" dirty="0">
                <a:sym typeface="Wingdings" pitchFamily="-105" charset="2"/>
              </a:rPr>
              <a:t></a:t>
            </a:r>
            <a:r>
              <a:rPr lang="en-US" dirty="0"/>
              <a:t>  </a:t>
            </a:r>
            <a:r>
              <a:rPr lang="en-US" dirty="0">
                <a:sym typeface="Wingdings" pitchFamily="-105" charset="2"/>
              </a:rPr>
              <a:t>O</a:t>
            </a:r>
            <a:r>
              <a:rPr lang="en-US" baseline="-25000" dirty="0">
                <a:sym typeface="Wingdings" pitchFamily="-105" charset="2"/>
              </a:rPr>
              <a:t>2</a:t>
            </a:r>
            <a:r>
              <a:rPr lang="en-US" dirty="0">
                <a:sym typeface="Wingdings" pitchFamily="-105" charset="2"/>
              </a:rPr>
              <a:t> + 4 H</a:t>
            </a:r>
            <a:r>
              <a:rPr lang="en-US" baseline="30000" dirty="0"/>
              <a:t>+</a:t>
            </a:r>
            <a:r>
              <a:rPr lang="en-US" dirty="0">
                <a:sym typeface="Wingdings" pitchFamily="-105" charset="2"/>
              </a:rPr>
              <a:t> + 4 e</a:t>
            </a:r>
            <a:r>
              <a:rPr lang="en-US" baseline="30000" dirty="0"/>
              <a:t>-</a:t>
            </a:r>
          </a:p>
          <a:p>
            <a:pPr algn="l" eaLnBrk="0" hangingPunct="0">
              <a:tabLst>
                <a:tab pos="1370013" algn="l"/>
              </a:tabLst>
            </a:pPr>
            <a:endParaRPr lang="en-US" baseline="30000" dirty="0"/>
          </a:p>
          <a:p>
            <a:pPr algn="l" eaLnBrk="0" hangingPunct="0">
              <a:tabLst>
                <a:tab pos="1370013" algn="l"/>
              </a:tabLst>
            </a:pPr>
            <a:r>
              <a:rPr lang="en-US" b="1" dirty="0"/>
              <a:t>C</a:t>
            </a:r>
            <a:r>
              <a:rPr lang="en-US" b="1" dirty="0">
                <a:sym typeface="Wingdings" pitchFamily="-105" charset="2"/>
              </a:rPr>
              <a:t>O</a:t>
            </a:r>
            <a:r>
              <a:rPr lang="en-US" b="1" baseline="-25000" dirty="0">
                <a:sym typeface="Wingdings" pitchFamily="-105" charset="2"/>
              </a:rPr>
              <a:t>2</a:t>
            </a:r>
            <a:r>
              <a:rPr lang="en-US" b="1" dirty="0"/>
              <a:t> reduction</a:t>
            </a:r>
            <a:r>
              <a:rPr lang="en-US" dirty="0" smtClean="0"/>
              <a:t>: 6 </a:t>
            </a:r>
            <a:r>
              <a:rPr lang="en-US" dirty="0"/>
              <a:t>CO</a:t>
            </a:r>
            <a:r>
              <a:rPr lang="en-US" baseline="-25000" dirty="0"/>
              <a:t>2</a:t>
            </a:r>
            <a:r>
              <a:rPr lang="en-US" dirty="0"/>
              <a:t> + 24 </a:t>
            </a:r>
            <a:r>
              <a:rPr lang="en-US" dirty="0">
                <a:sym typeface="Wingdings" pitchFamily="-105" charset="2"/>
              </a:rPr>
              <a:t>H</a:t>
            </a:r>
            <a:r>
              <a:rPr lang="en-US" baseline="30000" dirty="0"/>
              <a:t>+</a:t>
            </a:r>
            <a:r>
              <a:rPr lang="en-US" dirty="0">
                <a:sym typeface="Wingdings" pitchFamily="-105" charset="2"/>
              </a:rPr>
              <a:t> + 24 e</a:t>
            </a:r>
            <a:r>
              <a:rPr lang="en-US" baseline="30000" dirty="0"/>
              <a:t>-</a:t>
            </a:r>
            <a:r>
              <a:rPr lang="en-US" dirty="0"/>
              <a:t> </a:t>
            </a:r>
            <a:r>
              <a:rPr lang="en-US" dirty="0">
                <a:sym typeface="Wingdings" pitchFamily="-105" charset="2"/>
              </a:rPr>
              <a:t></a:t>
            </a:r>
            <a:r>
              <a:rPr lang="en-US" dirty="0"/>
              <a:t> C</a:t>
            </a:r>
            <a:r>
              <a:rPr lang="en-US" baseline="-25000" dirty="0"/>
              <a:t>6</a:t>
            </a:r>
            <a:r>
              <a:rPr lang="en-US" dirty="0"/>
              <a:t>H</a:t>
            </a:r>
            <a:r>
              <a:rPr lang="en-US" baseline="-25000" dirty="0">
                <a:sym typeface="Wingdings" pitchFamily="-105" charset="2"/>
              </a:rPr>
              <a:t>12</a:t>
            </a:r>
            <a:r>
              <a:rPr lang="en-US" dirty="0">
                <a:sym typeface="Wingdings" pitchFamily="-105" charset="2"/>
              </a:rPr>
              <a:t>O</a:t>
            </a:r>
            <a:r>
              <a:rPr lang="en-US" baseline="-25000" dirty="0"/>
              <a:t>6</a:t>
            </a:r>
            <a:r>
              <a:rPr lang="en-US" dirty="0">
                <a:sym typeface="Wingdings" pitchFamily="-105" charset="2"/>
              </a:rPr>
              <a:t> + 6 </a:t>
            </a:r>
            <a:r>
              <a:rPr lang="en-US" dirty="0" smtClean="0">
                <a:sym typeface="Wingdings" pitchFamily="-105" charset="2"/>
              </a:rPr>
              <a:t>H</a:t>
            </a:r>
            <a:r>
              <a:rPr lang="en-US" baseline="-25000" dirty="0" smtClean="0">
                <a:sym typeface="Wingdings" pitchFamily="-105" charset="2"/>
              </a:rPr>
              <a:t>2</a:t>
            </a:r>
            <a:r>
              <a:rPr lang="en-US" dirty="0" smtClean="0">
                <a:sym typeface="Wingdings" pitchFamily="-105" charset="2"/>
              </a:rPr>
              <a:t>O</a:t>
            </a:r>
            <a:endParaRPr lang="en-US" dirty="0">
              <a:sym typeface="Wingdings" pitchFamily="-105" charset="2"/>
            </a:endParaRPr>
          </a:p>
        </p:txBody>
      </p:sp>
      <p:pic>
        <p:nvPicPr>
          <p:cNvPr id="29706" name="Picture 8" descr="DSC03770"/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91000" y="3352800"/>
            <a:ext cx="3886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7" name="Text Box 10"/>
          <p:cNvSpPr txBox="1">
            <a:spLocks noChangeArrowheads="1"/>
          </p:cNvSpPr>
          <p:nvPr/>
        </p:nvSpPr>
        <p:spPr bwMode="auto">
          <a:xfrm>
            <a:off x="4876800" y="2895600"/>
            <a:ext cx="18986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/>
            <a:r>
              <a:rPr lang="en-US" sz="1400" dirty="0"/>
              <a:t>near Stafford, Kansas</a:t>
            </a:r>
          </a:p>
        </p:txBody>
      </p:sp>
    </p:spTree>
    <p:extLst>
      <p:ext uri="{BB962C8B-B14F-4D97-AF65-F5344CB8AC3E}">
        <p14:creationId xmlns:p14="http://schemas.microsoft.com/office/powerpoint/2010/main" val="25302166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A757-407F-4B4C-8680-4642C7622899}" type="slidenum">
              <a:rPr lang="en-US" smtClean="0"/>
              <a:pPr/>
              <a:t>12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304800"/>
            <a:ext cx="8343900" cy="60452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06311" y="6444476"/>
            <a:ext cx="21634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Courtesy: Gary </a:t>
            </a:r>
            <a:r>
              <a:rPr lang="en-US" sz="1200" dirty="0" err="1" smtClean="0">
                <a:latin typeface="Helvetica"/>
                <a:cs typeface="Helvetica"/>
              </a:rPr>
              <a:t>Brudvig</a:t>
            </a:r>
            <a:r>
              <a:rPr lang="en-US" sz="1200" dirty="0" smtClean="0">
                <a:latin typeface="Helvetica"/>
                <a:cs typeface="Helvetica"/>
              </a:rPr>
              <a:t>, Yale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93172849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/>
          <a:lstStyle/>
          <a:p>
            <a:r>
              <a:rPr lang="en-US" sz="2800" dirty="0" smtClean="0"/>
              <a:t>Energy conversion: photochemistry and catalysis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4F20-7059-4E3E-B410-9C29E8833063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328" y="897688"/>
            <a:ext cx="8058472" cy="57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7156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586246" y="5908675"/>
            <a:ext cx="36576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  <a:latin typeface="Arial" pitchFamily="1" charset="0"/>
                <a:cs typeface="+mn-cs"/>
              </a:rPr>
              <a:t>Natural Photosynthesis</a:t>
            </a:r>
            <a:endParaRPr lang="en-US" sz="2400" dirty="0">
              <a:solidFill>
                <a:srgbClr val="000000"/>
              </a:solidFill>
              <a:latin typeface="Arial" pitchFamily="1" charset="0"/>
              <a:cs typeface="+mn-cs"/>
            </a:endParaRPr>
          </a:p>
        </p:txBody>
      </p:sp>
      <p:sp>
        <p:nvSpPr>
          <p:cNvPr id="5" name="AutoShape 73"/>
          <p:cNvSpPr>
            <a:spLocks noChangeArrowheads="1"/>
          </p:cNvSpPr>
          <p:nvPr/>
        </p:nvSpPr>
        <p:spPr bwMode="auto">
          <a:xfrm>
            <a:off x="5634567" y="2730501"/>
            <a:ext cx="231775" cy="292100"/>
          </a:xfrm>
          <a:prstGeom prst="lightningBolt">
            <a:avLst/>
          </a:prstGeom>
          <a:gradFill rotWithShape="0">
            <a:gsLst>
              <a:gs pos="0">
                <a:srgbClr val="FF6600"/>
              </a:gs>
              <a:gs pos="100000">
                <a:srgbClr val="FFCC00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endParaRPr lang="en-US" sz="4000" b="1">
              <a:solidFill>
                <a:srgbClr val="230B74"/>
              </a:solidFill>
              <a:latin typeface="Arial" pitchFamily="34" charset="0"/>
              <a:cs typeface="+mn-cs"/>
            </a:endParaRPr>
          </a:p>
        </p:txBody>
      </p:sp>
      <p:sp>
        <p:nvSpPr>
          <p:cNvPr id="6" name="Text Box 74"/>
          <p:cNvSpPr txBox="1">
            <a:spLocks noChangeArrowheads="1"/>
          </p:cNvSpPr>
          <p:nvPr/>
        </p:nvSpPr>
        <p:spPr bwMode="auto">
          <a:xfrm>
            <a:off x="5350934" y="2438400"/>
            <a:ext cx="414338" cy="42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bIns="137160">
            <a:prstTxWarp prst="textNoShape">
              <a:avLst/>
            </a:prstTxWarp>
            <a:spAutoFit/>
          </a:bodyPr>
          <a:lstStyle/>
          <a:p>
            <a:pPr algn="ctr"/>
            <a:r>
              <a:rPr lang="en-US" b="1" dirty="0" err="1">
                <a:solidFill>
                  <a:srgbClr val="230B74"/>
                </a:solidFill>
                <a:latin typeface="Arial" pitchFamily="1" charset="0"/>
                <a:cs typeface="+mn-cs"/>
              </a:rPr>
              <a:t>h</a:t>
            </a:r>
            <a:r>
              <a:rPr lang="en-US" b="1" dirty="0" err="1">
                <a:solidFill>
                  <a:srgbClr val="230B74"/>
                </a:solidFill>
                <a:latin typeface="Symbol" pitchFamily="1" charset="2"/>
                <a:cs typeface="+mn-cs"/>
              </a:rPr>
              <a:t>n</a:t>
            </a:r>
            <a:endParaRPr lang="en-US" b="1" baseline="30000" dirty="0">
              <a:solidFill>
                <a:srgbClr val="230B74"/>
              </a:solidFill>
              <a:latin typeface="Symbol" pitchFamily="1" charset="2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67601" y="4309547"/>
            <a:ext cx="1634068" cy="58477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</a:rPr>
              <a:t>Key problem:</a:t>
            </a:r>
          </a:p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</a:rPr>
              <a:t>Water splitting</a:t>
            </a:r>
          </a:p>
        </p:txBody>
      </p: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5021855" y="1485722"/>
            <a:ext cx="3123600" cy="3922270"/>
            <a:chOff x="5021855" y="1552573"/>
            <a:chExt cx="3123600" cy="3922267"/>
          </a:xfrm>
        </p:grpSpPr>
        <p:grpSp>
          <p:nvGrpSpPr>
            <p:cNvPr id="9" name="Group 77"/>
            <p:cNvGrpSpPr>
              <a:grpSpLocks/>
            </p:cNvGrpSpPr>
            <p:nvPr/>
          </p:nvGrpSpPr>
          <p:grpSpPr bwMode="auto">
            <a:xfrm>
              <a:off x="6126331" y="1552573"/>
              <a:ext cx="2019124" cy="338138"/>
              <a:chOff x="485" y="978"/>
              <a:chExt cx="1116" cy="213"/>
            </a:xfrm>
          </p:grpSpPr>
          <p:sp>
            <p:nvSpPr>
              <p:cNvPr id="22" name="Text Box 78"/>
              <p:cNvSpPr txBox="1">
                <a:spLocks noChangeArrowheads="1"/>
              </p:cNvSpPr>
              <p:nvPr/>
            </p:nvSpPr>
            <p:spPr bwMode="auto">
              <a:xfrm>
                <a:off x="485" y="978"/>
                <a:ext cx="1116" cy="21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230B74"/>
                    </a:solidFill>
                    <a:latin typeface="Arial" pitchFamily="1" charset="0"/>
                    <a:cs typeface="+mn-cs"/>
                  </a:rPr>
                  <a:t>4 H</a:t>
                </a:r>
                <a:r>
                  <a:rPr lang="en-US" b="1" baseline="30000" dirty="0">
                    <a:solidFill>
                      <a:srgbClr val="230B74"/>
                    </a:solidFill>
                    <a:latin typeface="Arial" pitchFamily="1" charset="0"/>
                    <a:cs typeface="+mn-cs"/>
                  </a:rPr>
                  <a:t>+</a:t>
                </a:r>
                <a:r>
                  <a:rPr lang="en-US" b="1" dirty="0">
                    <a:solidFill>
                      <a:srgbClr val="230B74"/>
                    </a:solidFill>
                    <a:latin typeface="Arial" pitchFamily="1" charset="0"/>
                    <a:cs typeface="+mn-cs"/>
                  </a:rPr>
                  <a:t> + 4 </a:t>
                </a:r>
                <a:r>
                  <a:rPr lang="en-US" b="1" dirty="0" err="1">
                    <a:solidFill>
                      <a:srgbClr val="230B74"/>
                    </a:solidFill>
                    <a:latin typeface="Arial" pitchFamily="1" charset="0"/>
                    <a:cs typeface="+mn-cs"/>
                  </a:rPr>
                  <a:t>e</a:t>
                </a:r>
                <a:r>
                  <a:rPr lang="en-US" b="1" baseline="30000" dirty="0">
                    <a:solidFill>
                      <a:srgbClr val="230B74"/>
                    </a:solidFill>
                    <a:latin typeface="Arial" pitchFamily="1" charset="0"/>
                    <a:cs typeface="+mn-cs"/>
                  </a:rPr>
                  <a:t>-     </a:t>
                </a:r>
                <a:r>
                  <a:rPr lang="en-US" b="1" dirty="0">
                    <a:solidFill>
                      <a:srgbClr val="230B74"/>
                    </a:solidFill>
                    <a:latin typeface="Arial" pitchFamily="1" charset="0"/>
                    <a:cs typeface="+mn-cs"/>
                  </a:rPr>
                  <a:t>     2 H</a:t>
                </a:r>
                <a:r>
                  <a:rPr lang="en-US" b="1" baseline="-25000" dirty="0">
                    <a:solidFill>
                      <a:srgbClr val="230B74"/>
                    </a:solidFill>
                    <a:latin typeface="Arial" pitchFamily="1" charset="0"/>
                    <a:cs typeface="+mn-cs"/>
                  </a:rPr>
                  <a:t>2</a:t>
                </a:r>
              </a:p>
            </p:txBody>
          </p:sp>
          <p:sp>
            <p:nvSpPr>
              <p:cNvPr id="23" name="Line 79"/>
              <p:cNvSpPr>
                <a:spLocks noChangeShapeType="1"/>
              </p:cNvSpPr>
              <p:nvPr/>
            </p:nvSpPr>
            <p:spPr bwMode="auto">
              <a:xfrm>
                <a:off x="1111" y="1106"/>
                <a:ext cx="192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4000" b="1">
                  <a:solidFill>
                    <a:srgbClr val="230B74"/>
                  </a:solidFill>
                  <a:latin typeface="Arial" pitchFamily="34" charset="0"/>
                  <a:cs typeface="+mn-cs"/>
                </a:endParaRPr>
              </a:p>
            </p:txBody>
          </p:sp>
        </p:grpSp>
        <p:grpSp>
          <p:nvGrpSpPr>
            <p:cNvPr id="10" name="Group 27"/>
            <p:cNvGrpSpPr>
              <a:grpSpLocks/>
            </p:cNvGrpSpPr>
            <p:nvPr/>
          </p:nvGrpSpPr>
          <p:grpSpPr bwMode="auto">
            <a:xfrm>
              <a:off x="5021855" y="1865323"/>
              <a:ext cx="2633135" cy="3609517"/>
              <a:chOff x="5021855" y="1865323"/>
              <a:chExt cx="2633135" cy="3609517"/>
            </a:xfrm>
          </p:grpSpPr>
          <p:sp>
            <p:nvSpPr>
              <p:cNvPr id="11" name="Text Box 72"/>
              <p:cNvSpPr txBox="1">
                <a:spLocks noChangeArrowheads="1"/>
              </p:cNvSpPr>
              <p:nvPr/>
            </p:nvSpPr>
            <p:spPr bwMode="auto">
              <a:xfrm>
                <a:off x="5021855" y="4037827"/>
                <a:ext cx="2633135" cy="3385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b="1" dirty="0">
                    <a:solidFill>
                      <a:srgbClr val="230B74"/>
                    </a:solidFill>
                    <a:latin typeface="Arial" pitchFamily="1" charset="0"/>
                    <a:cs typeface="+mn-cs"/>
                  </a:rPr>
                  <a:t>Water-Oxidation Catalyst</a:t>
                </a:r>
              </a:p>
            </p:txBody>
          </p:sp>
          <p:sp>
            <p:nvSpPr>
              <p:cNvPr id="14" name="AutoShape 80"/>
              <p:cNvSpPr>
                <a:spLocks noChangeArrowheads="1"/>
              </p:cNvSpPr>
              <p:nvPr/>
            </p:nvSpPr>
            <p:spPr bwMode="auto">
              <a:xfrm>
                <a:off x="7211084" y="1865323"/>
                <a:ext cx="406400" cy="247650"/>
              </a:xfrm>
              <a:prstGeom prst="curvedUpArrow">
                <a:avLst>
                  <a:gd name="adj1" fmla="val 32821"/>
                  <a:gd name="adj2" fmla="val 65641"/>
                  <a:gd name="adj3" fmla="val 33333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4000" b="1">
                  <a:solidFill>
                    <a:srgbClr val="230B74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5" name="AutoShape 81"/>
              <p:cNvSpPr>
                <a:spLocks noChangeArrowheads="1"/>
              </p:cNvSpPr>
              <p:nvPr/>
            </p:nvSpPr>
            <p:spPr bwMode="auto">
              <a:xfrm>
                <a:off x="5895975" y="4662525"/>
                <a:ext cx="1039813" cy="490052"/>
              </a:xfrm>
              <a:prstGeom prst="curvedDownArrow">
                <a:avLst>
                  <a:gd name="adj1" fmla="val 39105"/>
                  <a:gd name="adj2" fmla="val 78209"/>
                  <a:gd name="adj3" fmla="val 33333"/>
                </a:avLst>
              </a:prstGeom>
              <a:noFill/>
              <a:ln w="1905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algn="ctr"/>
                <a:endParaRPr lang="en-US" sz="4000" b="1">
                  <a:solidFill>
                    <a:srgbClr val="230B74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6" name="Text Box 83"/>
              <p:cNvSpPr txBox="1">
                <a:spLocks noChangeArrowheads="1"/>
              </p:cNvSpPr>
              <p:nvPr/>
            </p:nvSpPr>
            <p:spPr bwMode="auto">
              <a:xfrm>
                <a:off x="5105400" y="5138290"/>
                <a:ext cx="2387600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pPr algn="ctr"/>
                <a:r>
                  <a:rPr lang="en-US" b="1" dirty="0">
                    <a:solidFill>
                      <a:srgbClr val="230B74"/>
                    </a:solidFill>
                    <a:latin typeface="Arial" pitchFamily="1" charset="0"/>
                    <a:cs typeface="+mn-cs"/>
                  </a:rPr>
                  <a:t>2 H</a:t>
                </a:r>
                <a:r>
                  <a:rPr lang="en-US" b="1" baseline="-25000" dirty="0">
                    <a:solidFill>
                      <a:srgbClr val="230B74"/>
                    </a:solidFill>
                    <a:latin typeface="Arial" pitchFamily="1" charset="0"/>
                    <a:cs typeface="+mn-cs"/>
                  </a:rPr>
                  <a:t>2</a:t>
                </a:r>
                <a:r>
                  <a:rPr lang="en-US" b="1" dirty="0">
                    <a:solidFill>
                      <a:srgbClr val="230B74"/>
                    </a:solidFill>
                    <a:latin typeface="Arial" pitchFamily="1" charset="0"/>
                    <a:cs typeface="+mn-cs"/>
                  </a:rPr>
                  <a:t>O      O</a:t>
                </a:r>
                <a:r>
                  <a:rPr lang="en-US" b="1" baseline="-25000" dirty="0">
                    <a:solidFill>
                      <a:srgbClr val="230B74"/>
                    </a:solidFill>
                    <a:latin typeface="Arial" pitchFamily="1" charset="0"/>
                    <a:cs typeface="+mn-cs"/>
                  </a:rPr>
                  <a:t>2</a:t>
                </a:r>
                <a:r>
                  <a:rPr lang="en-US" b="1" dirty="0">
                    <a:solidFill>
                      <a:srgbClr val="230B74"/>
                    </a:solidFill>
                    <a:latin typeface="Arial" pitchFamily="1" charset="0"/>
                    <a:cs typeface="+mn-cs"/>
                  </a:rPr>
                  <a:t> + 4H</a:t>
                </a:r>
                <a:r>
                  <a:rPr lang="en-US" b="1" baseline="30000" dirty="0">
                    <a:solidFill>
                      <a:srgbClr val="230B74"/>
                    </a:solidFill>
                    <a:latin typeface="Arial" pitchFamily="1" charset="0"/>
                    <a:cs typeface="+mn-cs"/>
                  </a:rPr>
                  <a:t>+</a:t>
                </a:r>
                <a:r>
                  <a:rPr lang="en-US" b="1" dirty="0">
                    <a:solidFill>
                      <a:srgbClr val="230B74"/>
                    </a:solidFill>
                    <a:latin typeface="Arial" pitchFamily="1" charset="0"/>
                    <a:cs typeface="+mn-cs"/>
                  </a:rPr>
                  <a:t> + 4e</a:t>
                </a:r>
                <a:r>
                  <a:rPr lang="en-US" b="1" baseline="30000" dirty="0">
                    <a:solidFill>
                      <a:srgbClr val="230B74"/>
                    </a:solidFill>
                    <a:latin typeface="Arial" pitchFamily="1" charset="0"/>
                    <a:cs typeface="+mn-cs"/>
                  </a:rPr>
                  <a:t>-</a:t>
                </a:r>
              </a:p>
            </p:txBody>
          </p:sp>
          <p:sp>
            <p:nvSpPr>
              <p:cNvPr id="17" name="Line 84"/>
              <p:cNvSpPr>
                <a:spLocks noChangeShapeType="1"/>
              </p:cNvSpPr>
              <p:nvPr/>
            </p:nvSpPr>
            <p:spPr bwMode="auto">
              <a:xfrm>
                <a:off x="5795657" y="5339146"/>
                <a:ext cx="22860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4000" b="1">
                  <a:solidFill>
                    <a:srgbClr val="230B74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18" name="Line 85"/>
              <p:cNvSpPr>
                <a:spLocks noChangeShapeType="1"/>
              </p:cNvSpPr>
              <p:nvPr/>
            </p:nvSpPr>
            <p:spPr bwMode="auto">
              <a:xfrm flipV="1">
                <a:off x="6841066" y="2742314"/>
                <a:ext cx="152400" cy="304800"/>
              </a:xfrm>
              <a:prstGeom prst="line">
                <a:avLst/>
              </a:prstGeom>
              <a:noFill/>
              <a:ln w="254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triangle" w="med" len="med"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/>
                <a:endParaRPr lang="en-US" sz="4000" b="1">
                  <a:solidFill>
                    <a:srgbClr val="230B74"/>
                  </a:solidFill>
                  <a:latin typeface="Arial" pitchFamily="34" charset="0"/>
                  <a:cs typeface="+mn-cs"/>
                </a:endParaRPr>
              </a:p>
            </p:txBody>
          </p:sp>
          <p:sp>
            <p:nvSpPr>
              <p:cNvPr id="20" name="Text Box 87"/>
              <p:cNvSpPr txBox="1">
                <a:spLocks noChangeArrowheads="1"/>
              </p:cNvSpPr>
              <p:nvPr/>
            </p:nvSpPr>
            <p:spPr bwMode="auto">
              <a:xfrm>
                <a:off x="6553872" y="2674362"/>
                <a:ext cx="381000" cy="3365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spcBef>
                    <a:spcPct val="50000"/>
                  </a:spcBef>
                </a:pPr>
                <a:r>
                  <a:rPr lang="en-US" b="1" dirty="0" err="1">
                    <a:solidFill>
                      <a:srgbClr val="230B74"/>
                    </a:solidFill>
                    <a:latin typeface="Arial" pitchFamily="1" charset="0"/>
                    <a:cs typeface="+mn-cs"/>
                  </a:rPr>
                  <a:t>e</a:t>
                </a:r>
                <a:r>
                  <a:rPr lang="en-US" b="1" baseline="30000" dirty="0">
                    <a:solidFill>
                      <a:srgbClr val="230B74"/>
                    </a:solidFill>
                    <a:latin typeface="Arial" pitchFamily="1" charset="0"/>
                    <a:cs typeface="+mn-cs"/>
                  </a:rPr>
                  <a:t>-</a:t>
                </a:r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1443559" y="5249863"/>
            <a:ext cx="1866900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000000"/>
                </a:solidFill>
              </a:rPr>
              <a:t>Water splitting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447791" y="1308100"/>
            <a:ext cx="1837264" cy="3762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000000"/>
                </a:solidFill>
              </a:rPr>
              <a:t>Fuel formation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231022" y="1128944"/>
            <a:ext cx="1803396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000000"/>
                </a:solidFill>
              </a:rPr>
              <a:t>Fuel formation</a:t>
            </a:r>
          </a:p>
        </p:txBody>
      </p:sp>
      <p:sp>
        <p:nvSpPr>
          <p:cNvPr id="27" name="TextBox 93"/>
          <p:cNvSpPr txBox="1"/>
          <p:nvPr/>
        </p:nvSpPr>
        <p:spPr>
          <a:xfrm>
            <a:off x="5385856" y="5580091"/>
            <a:ext cx="1793875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000000"/>
                </a:solidFill>
              </a:rPr>
              <a:t>Water splitting</a:t>
            </a:r>
          </a:p>
        </p:txBody>
      </p:sp>
      <p:pic>
        <p:nvPicPr>
          <p:cNvPr id="28" name="Picture 94"/>
          <p:cNvPicPr>
            <a:picLocks noChangeAspect="1" noChangeArrowheads="1"/>
          </p:cNvPicPr>
          <p:nvPr/>
        </p:nvPicPr>
        <p:blipFill>
          <a:blip r:embed="rId2">
            <a:lum bright="-22000" contrast="22000"/>
          </a:blip>
          <a:srcRect t="3297" b="49467"/>
          <a:stretch>
            <a:fillRect/>
          </a:stretch>
        </p:blipFill>
        <p:spPr bwMode="auto">
          <a:xfrm>
            <a:off x="38102" y="1909766"/>
            <a:ext cx="4753888" cy="31702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9" name="Rectangle 28"/>
          <p:cNvSpPr/>
          <p:nvPr/>
        </p:nvSpPr>
        <p:spPr>
          <a:xfrm>
            <a:off x="4872514" y="3073404"/>
            <a:ext cx="3955630" cy="523220"/>
          </a:xfrm>
          <a:prstGeom prst="rect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230B74"/>
                </a:solidFill>
                <a:latin typeface="Arial" pitchFamily="1" charset="0"/>
              </a:rPr>
              <a:t>Artificial photosystem</a:t>
            </a:r>
            <a:endParaRPr lang="en-US" sz="2800" b="1" dirty="0">
              <a:solidFill>
                <a:srgbClr val="230B74"/>
              </a:solidFill>
              <a:latin typeface="Arial" pitchFamily="34" charset="0"/>
              <a:cs typeface="+mn-cs"/>
            </a:endParaRPr>
          </a:p>
        </p:txBody>
      </p:sp>
      <p:sp>
        <p:nvSpPr>
          <p:cNvPr id="30" name="Line 85"/>
          <p:cNvSpPr>
            <a:spLocks noChangeShapeType="1"/>
          </p:cNvSpPr>
          <p:nvPr/>
        </p:nvSpPr>
        <p:spPr bwMode="auto">
          <a:xfrm flipV="1">
            <a:off x="6409267" y="3683001"/>
            <a:ext cx="152400" cy="304800"/>
          </a:xfrm>
          <a:prstGeom prst="line">
            <a:avLst/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pPr algn="ctr"/>
            <a:endParaRPr lang="en-US" sz="4000" b="1">
              <a:solidFill>
                <a:srgbClr val="230B74"/>
              </a:solidFill>
              <a:latin typeface="Arial" pitchFamily="34" charset="0"/>
              <a:cs typeface="+mn-cs"/>
            </a:endParaRPr>
          </a:p>
        </p:txBody>
      </p:sp>
      <p:sp>
        <p:nvSpPr>
          <p:cNvPr id="31" name="Text Box 87"/>
          <p:cNvSpPr txBox="1">
            <a:spLocks noChangeArrowheads="1"/>
          </p:cNvSpPr>
          <p:nvPr/>
        </p:nvSpPr>
        <p:spPr bwMode="auto">
          <a:xfrm>
            <a:off x="6155266" y="3606807"/>
            <a:ext cx="381000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err="1">
                <a:solidFill>
                  <a:srgbClr val="230B74"/>
                </a:solidFill>
                <a:latin typeface="Arial" pitchFamily="1" charset="0"/>
                <a:cs typeface="+mn-cs"/>
              </a:rPr>
              <a:t>e</a:t>
            </a:r>
            <a:r>
              <a:rPr lang="en-US" b="1" baseline="30000" dirty="0">
                <a:solidFill>
                  <a:srgbClr val="230B74"/>
                </a:solidFill>
                <a:latin typeface="Arial" pitchFamily="1" charset="0"/>
                <a:cs typeface="+mn-cs"/>
              </a:rPr>
              <a:t>-</a:t>
            </a:r>
          </a:p>
        </p:txBody>
      </p:sp>
      <p:sp>
        <p:nvSpPr>
          <p:cNvPr id="32" name="Text Box 72"/>
          <p:cNvSpPr txBox="1">
            <a:spLocks noChangeArrowheads="1"/>
          </p:cNvSpPr>
          <p:nvPr/>
        </p:nvSpPr>
        <p:spPr bwMode="auto">
          <a:xfrm>
            <a:off x="5867400" y="1985403"/>
            <a:ext cx="282786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230B74"/>
                </a:solidFill>
                <a:latin typeface="Arial" pitchFamily="1" charset="0"/>
                <a:cs typeface="+mn-cs"/>
              </a:rPr>
              <a:t>Proton-Reduction Catalyst</a:t>
            </a:r>
            <a:endParaRPr lang="en-US" b="1" dirty="0">
              <a:solidFill>
                <a:srgbClr val="230B74"/>
              </a:solidFill>
              <a:latin typeface="Arial" pitchFamily="1" charset="0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17999" y="5975522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dirty="0" smtClean="0">
                <a:solidFill>
                  <a:srgbClr val="000000"/>
                </a:solidFill>
                <a:latin typeface="Arial" pitchFamily="1" charset="0"/>
              </a:rPr>
              <a:t>Artificial Photosynthesis</a:t>
            </a:r>
            <a:endParaRPr lang="en-US" sz="2400" dirty="0">
              <a:solidFill>
                <a:srgbClr val="000000"/>
              </a:solidFill>
              <a:latin typeface="Arial" pitchFamily="1" charset="0"/>
            </a:endParaRPr>
          </a:p>
        </p:txBody>
      </p:sp>
      <p:sp>
        <p:nvSpPr>
          <p:cNvPr id="33" name="Slide Number Placeholder 3"/>
          <p:cNvSpPr txBox="1">
            <a:spLocks/>
          </p:cNvSpPr>
          <p:nvPr/>
        </p:nvSpPr>
        <p:spPr>
          <a:xfrm>
            <a:off x="6553200" y="6553200"/>
            <a:ext cx="2133600" cy="30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defPPr>
              <a:defRPr lang="en-US"/>
            </a:defPPr>
            <a:lvl1pPr algn="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37931725" indent="-37474525" algn="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r" rtl="0" eaLnBrk="0" fontAlgn="base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4572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9144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1371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18288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6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/>
            <a:fld id="{6295ABD0-4A25-40A2-8867-709A51E52689}" type="slidenum">
              <a:rPr lang="en-US" sz="1400" smtClean="0"/>
              <a:pPr eaLnBrk="1" hangingPunct="1"/>
              <a:t>14</a:t>
            </a:fld>
            <a:endParaRPr lang="en-US" sz="1400"/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94901"/>
          </a:xfrm>
        </p:spPr>
        <p:txBody>
          <a:bodyPr>
            <a:noAutofit/>
          </a:bodyPr>
          <a:lstStyle/>
          <a:p>
            <a:r>
              <a:rPr lang="en-US" sz="3600" dirty="0">
                <a:solidFill>
                  <a:srgbClr val="000000"/>
                </a:solidFill>
              </a:rPr>
              <a:t>Bio-inspired Artificial </a:t>
            </a:r>
            <a:r>
              <a:rPr lang="en-US" sz="3600" dirty="0" smtClean="0">
                <a:solidFill>
                  <a:srgbClr val="000000"/>
                </a:solidFill>
              </a:rPr>
              <a:t>Photosynthesis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3552522224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4F20-7059-4E3E-B410-9C29E8833063}" type="slidenum">
              <a:rPr lang="en-US" smtClean="0">
                <a:solidFill>
                  <a:srgbClr val="FFFFFF"/>
                </a:solidFill>
              </a:rPr>
              <a:pPr/>
              <a:t>15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>
            <a:spLocks noChangeArrowheads="1"/>
          </p:cNvSpPr>
          <p:nvPr/>
        </p:nvSpPr>
        <p:spPr bwMode="auto">
          <a:xfrm>
            <a:off x="457200" y="76200"/>
            <a:ext cx="81534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3200" dirty="0" smtClean="0">
                <a:solidFill>
                  <a:srgbClr val="000000"/>
                </a:solidFill>
                <a:latin typeface="Helvetica"/>
                <a:cs typeface="Helvetica"/>
              </a:rPr>
              <a:t>We’re not working alone</a:t>
            </a:r>
            <a:endParaRPr lang="en-US" sz="3200" dirty="0">
              <a:solidFill>
                <a:srgbClr val="000000"/>
              </a:solidFill>
              <a:latin typeface="Helvetica"/>
              <a:cs typeface="Helvetica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524416"/>
              </p:ext>
            </p:extLst>
          </p:nvPr>
        </p:nvGraphicFramePr>
        <p:xfrm>
          <a:off x="228600" y="838200"/>
          <a:ext cx="8686800" cy="548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62200"/>
                <a:gridCol w="3886200"/>
                <a:gridCol w="2438400"/>
              </a:tblGrid>
              <a:tr h="548640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Visible-light</a:t>
                      </a:r>
                      <a:r>
                        <a:rPr lang="en-US" sz="2000" baseline="0" dirty="0" smtClean="0"/>
                        <a:t> semiconductor electrolysis</a:t>
                      </a:r>
                      <a:endParaRPr lang="en-US" sz="2000" dirty="0"/>
                    </a:p>
                  </a:txBody>
                  <a:tcPr>
                    <a:solidFill>
                      <a:schemeClr val="accent1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/>
                        <a:t>Molecular</a:t>
                      </a:r>
                      <a:r>
                        <a:rPr lang="en-US" sz="2000" baseline="0" dirty="0" smtClean="0"/>
                        <a:t> assemblies</a:t>
                      </a:r>
                      <a:endParaRPr lang="en-US" sz="2000" dirty="0"/>
                    </a:p>
                  </a:txBody>
                  <a:tcPr>
                    <a:solidFill>
                      <a:schemeClr val="accent1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 smtClean="0"/>
                        <a:t>Biohybrid</a:t>
                      </a:r>
                      <a:r>
                        <a:rPr lang="en-US" sz="2000" baseline="0" dirty="0" smtClean="0"/>
                        <a:t> systems</a:t>
                      </a:r>
                      <a:endParaRPr lang="en-US" sz="2000" dirty="0"/>
                    </a:p>
                  </a:txBody>
                  <a:tcPr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031" y="2057400"/>
            <a:ext cx="2326024" cy="18422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038600"/>
            <a:ext cx="1682188" cy="1266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717800" y="5181600"/>
            <a:ext cx="1473200" cy="6788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8619" y="3733800"/>
            <a:ext cx="3233738" cy="14001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0499" y="1238260"/>
            <a:ext cx="3639343" cy="2343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4669" y="5527972"/>
            <a:ext cx="2035174" cy="6442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9881" y="5457549"/>
            <a:ext cx="193357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3" name="Picture 11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847" y="5836045"/>
            <a:ext cx="1123643" cy="5744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891" name="Picture 3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684828"/>
            <a:ext cx="2428466" cy="33313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03825" y="5448336"/>
            <a:ext cx="1151128" cy="115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42563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>
          <a:xfrm>
            <a:off x="457200" y="3175"/>
            <a:ext cx="8229600" cy="723900"/>
          </a:xfrm>
        </p:spPr>
        <p:txBody>
          <a:bodyPr/>
          <a:lstStyle/>
          <a:p>
            <a:pPr algn="ctr" eaLnBrk="1" hangingPunct="1"/>
            <a:r>
              <a:rPr lang="en-US" sz="3200" smtClean="0"/>
              <a:t>CCI Principal Investigators</a:t>
            </a:r>
          </a:p>
        </p:txBody>
      </p:sp>
      <p:grpSp>
        <p:nvGrpSpPr>
          <p:cNvPr id="46082" name="Group 79"/>
          <p:cNvGrpSpPr>
            <a:grpSpLocks/>
          </p:cNvGrpSpPr>
          <p:nvPr/>
        </p:nvGrpSpPr>
        <p:grpSpPr bwMode="auto">
          <a:xfrm>
            <a:off x="7239000" y="1847850"/>
            <a:ext cx="1836738" cy="762000"/>
            <a:chOff x="7239751" y="1847088"/>
            <a:chExt cx="1836038" cy="762000"/>
          </a:xfrm>
        </p:grpSpPr>
        <p:grpSp>
          <p:nvGrpSpPr>
            <p:cNvPr id="46156" name="Group 42"/>
            <p:cNvGrpSpPr>
              <a:grpSpLocks/>
            </p:cNvGrpSpPr>
            <p:nvPr/>
          </p:nvGrpSpPr>
          <p:grpSpPr bwMode="auto">
            <a:xfrm>
              <a:off x="7239751" y="1847088"/>
              <a:ext cx="1836038" cy="762000"/>
              <a:chOff x="972" y="2736"/>
              <a:chExt cx="1212" cy="480"/>
            </a:xfrm>
          </p:grpSpPr>
          <p:sp>
            <p:nvSpPr>
              <p:cNvPr id="46158" name="Text Box 44"/>
              <p:cNvSpPr txBox="1">
                <a:spLocks noChangeArrowheads="1"/>
              </p:cNvSpPr>
              <p:nvPr/>
            </p:nvSpPr>
            <p:spPr bwMode="auto">
              <a:xfrm>
                <a:off x="1347" y="2847"/>
                <a:ext cx="813" cy="1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400" b="1">
                    <a:solidFill>
                      <a:srgbClr val="0000FF"/>
                    </a:solidFill>
                    <a:latin typeface="Comic Sans MS" pitchFamily="66" charset="0"/>
                    <a:ea typeface="ＭＳ Ｐゴシック"/>
                    <a:cs typeface="ＭＳ Ｐゴシック"/>
                  </a:rPr>
                  <a:t>Dan Nocera</a:t>
                </a:r>
              </a:p>
            </p:txBody>
          </p:sp>
          <p:sp>
            <p:nvSpPr>
              <p:cNvPr id="46159" name="Rectangle 45"/>
              <p:cNvSpPr>
                <a:spLocks noChangeArrowheads="1"/>
              </p:cNvSpPr>
              <p:nvPr/>
            </p:nvSpPr>
            <p:spPr bwMode="auto">
              <a:xfrm>
                <a:off x="972" y="2736"/>
                <a:ext cx="1212" cy="4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>
                  <a:solidFill>
                    <a:srgbClr val="0000FF"/>
                  </a:solidFill>
                </a:endParaRPr>
              </a:p>
            </p:txBody>
          </p:sp>
        </p:grpSp>
        <p:pic>
          <p:nvPicPr>
            <p:cNvPr id="46157" name="Picture 84" descr="C:\Users\sdg\Documents\CCI\WebPage\Logo-Harvard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7329977" y="1976917"/>
              <a:ext cx="576610" cy="5319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6083" name="Group 87"/>
          <p:cNvGrpSpPr>
            <a:grpSpLocks/>
          </p:cNvGrpSpPr>
          <p:nvPr/>
        </p:nvGrpSpPr>
        <p:grpSpPr bwMode="auto">
          <a:xfrm>
            <a:off x="7424738" y="4186238"/>
            <a:ext cx="1571625" cy="762000"/>
            <a:chOff x="10238659" y="4835345"/>
            <a:chExt cx="1571497" cy="762000"/>
          </a:xfrm>
        </p:grpSpPr>
        <p:grpSp>
          <p:nvGrpSpPr>
            <p:cNvPr id="46152" name="Group 42"/>
            <p:cNvGrpSpPr>
              <a:grpSpLocks/>
            </p:cNvGrpSpPr>
            <p:nvPr/>
          </p:nvGrpSpPr>
          <p:grpSpPr bwMode="auto">
            <a:xfrm>
              <a:off x="10238659" y="4835345"/>
              <a:ext cx="1571497" cy="762000"/>
              <a:chOff x="720" y="2736"/>
              <a:chExt cx="1584" cy="480"/>
            </a:xfrm>
          </p:grpSpPr>
          <p:sp>
            <p:nvSpPr>
              <p:cNvPr id="46154" name="Text Box 44"/>
              <p:cNvSpPr txBox="1">
                <a:spLocks noChangeArrowheads="1"/>
              </p:cNvSpPr>
              <p:nvPr/>
            </p:nvSpPr>
            <p:spPr bwMode="auto">
              <a:xfrm>
                <a:off x="1340" y="2827"/>
                <a:ext cx="884" cy="3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rgbClr val="0000FF"/>
                    </a:solidFill>
                    <a:latin typeface="Comic Sans MS" pitchFamily="66" charset="0"/>
                    <a:ea typeface="ＭＳ Ｐゴシック"/>
                    <a:cs typeface="ＭＳ Ｐゴシック"/>
                  </a:rPr>
                  <a:t>Jorge </a:t>
                </a:r>
                <a:r>
                  <a:rPr lang="en-US" sz="1400" b="1" dirty="0" smtClean="0">
                    <a:solidFill>
                      <a:srgbClr val="0000FF"/>
                    </a:solidFill>
                    <a:latin typeface="Comic Sans MS" pitchFamily="66" charset="0"/>
                    <a:ea typeface="ＭＳ Ｐゴシック"/>
                    <a:cs typeface="ＭＳ Ｐゴシック"/>
                  </a:rPr>
                  <a:t>Colón</a:t>
                </a:r>
                <a:endParaRPr lang="en-US" sz="1400" b="1" dirty="0">
                  <a:solidFill>
                    <a:srgbClr val="0000FF"/>
                  </a:solidFill>
                  <a:latin typeface="Comic Sans MS" pitchFamily="66" charset="0"/>
                  <a:ea typeface="ＭＳ Ｐゴシック"/>
                  <a:cs typeface="ＭＳ Ｐゴシック"/>
                </a:endParaRPr>
              </a:p>
            </p:txBody>
          </p:sp>
          <p:sp>
            <p:nvSpPr>
              <p:cNvPr id="46155" name="Rectangle 45"/>
              <p:cNvSpPr>
                <a:spLocks noChangeArrowheads="1"/>
              </p:cNvSpPr>
              <p:nvPr/>
            </p:nvSpPr>
            <p:spPr bwMode="auto">
              <a:xfrm>
                <a:off x="720" y="2736"/>
                <a:ext cx="1584" cy="480"/>
              </a:xfrm>
              <a:prstGeom prst="rect">
                <a:avLst/>
              </a:prstGeom>
              <a:noFill/>
              <a:ln w="2857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pic>
          <p:nvPicPr>
            <p:cNvPr id="46153" name="Picture 8" descr="C:\Users\sdg\Documents\CCI\WebPage\Logo-UPR.jpg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10289307" y="4928545"/>
              <a:ext cx="575598" cy="5755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4608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600200" y="1571625"/>
            <a:ext cx="5638800" cy="376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5" name="Rectangle 14"/>
          <p:cNvSpPr>
            <a:spLocks noChangeArrowheads="1"/>
          </p:cNvSpPr>
          <p:nvPr/>
        </p:nvSpPr>
        <p:spPr bwMode="auto">
          <a:xfrm>
            <a:off x="76200" y="3981450"/>
            <a:ext cx="2590800" cy="966788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86" name="Text Box 15"/>
          <p:cNvSpPr txBox="1">
            <a:spLocks noChangeArrowheads="1"/>
          </p:cNvSpPr>
          <p:nvPr/>
        </p:nvSpPr>
        <p:spPr bwMode="auto">
          <a:xfrm>
            <a:off x="625475" y="3981450"/>
            <a:ext cx="2193925" cy="954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FF"/>
                </a:solidFill>
                <a:latin typeface="Comic Sans MS" pitchFamily="66" charset="0"/>
                <a:ea typeface="ＭＳ Ｐゴシック"/>
                <a:cs typeface="ＭＳ Ｐゴシック"/>
              </a:rPr>
              <a:t>Harry Gray</a:t>
            </a:r>
          </a:p>
          <a:p>
            <a:pPr algn="ctr"/>
            <a:r>
              <a:rPr lang="en-US" sz="1400" b="1">
                <a:solidFill>
                  <a:srgbClr val="0000FF"/>
                </a:solidFill>
                <a:latin typeface="Comic Sans MS" pitchFamily="66" charset="0"/>
                <a:ea typeface="ＭＳ Ｐゴシック"/>
                <a:cs typeface="ＭＳ Ｐゴシック"/>
              </a:rPr>
              <a:t>Bruce Brunschwig</a:t>
            </a:r>
          </a:p>
          <a:p>
            <a:pPr algn="ctr"/>
            <a:r>
              <a:rPr lang="en-US" sz="1400" b="1">
                <a:solidFill>
                  <a:srgbClr val="0000FF"/>
                </a:solidFill>
                <a:latin typeface="Comic Sans MS" pitchFamily="66" charset="0"/>
                <a:ea typeface="ＭＳ Ｐゴシック"/>
                <a:cs typeface="ＭＳ Ｐゴシック"/>
              </a:rPr>
              <a:t>Jay Winkler</a:t>
            </a:r>
          </a:p>
          <a:p>
            <a:pPr algn="ctr"/>
            <a:r>
              <a:rPr lang="en-US" sz="1400" b="1">
                <a:solidFill>
                  <a:srgbClr val="0000FF"/>
                </a:solidFill>
                <a:latin typeface="Comic Sans MS" pitchFamily="66" charset="0"/>
                <a:ea typeface="ＭＳ Ｐゴシック"/>
                <a:cs typeface="ＭＳ Ｐゴシック"/>
              </a:rPr>
              <a:t>Jonas Peters</a:t>
            </a:r>
          </a:p>
        </p:txBody>
      </p:sp>
      <p:pic>
        <p:nvPicPr>
          <p:cNvPr id="46087" name="Picture 16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2400" y="4149725"/>
            <a:ext cx="685800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88" name="Text Box 21"/>
          <p:cNvSpPr txBox="1">
            <a:spLocks noChangeArrowheads="1"/>
          </p:cNvSpPr>
          <p:nvPr/>
        </p:nvSpPr>
        <p:spPr bwMode="auto">
          <a:xfrm>
            <a:off x="60325" y="2122488"/>
            <a:ext cx="1555750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FF"/>
                </a:solidFill>
                <a:latin typeface="Comic Sans MS" pitchFamily="66" charset="0"/>
                <a:ea typeface="ＭＳ Ｐゴシック"/>
                <a:cs typeface="ＭＳ Ｐゴシック"/>
              </a:rPr>
              <a:t>Giulia Galli</a:t>
            </a:r>
          </a:p>
          <a:p>
            <a:pPr algn="ctr"/>
            <a:r>
              <a:rPr lang="en-US" sz="1400" b="1">
                <a:solidFill>
                  <a:srgbClr val="008000"/>
                </a:solidFill>
                <a:latin typeface="Comic Sans MS" pitchFamily="66" charset="0"/>
                <a:ea typeface="ＭＳ Ｐゴシック"/>
                <a:cs typeface="ＭＳ Ｐゴシック"/>
              </a:rPr>
              <a:t>Dave Britt</a:t>
            </a:r>
          </a:p>
        </p:txBody>
      </p:sp>
      <p:pic>
        <p:nvPicPr>
          <p:cNvPr id="46089" name="Picture 2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90500" y="1795463"/>
            <a:ext cx="1143000" cy="322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090" name="Rectangle 23"/>
          <p:cNvSpPr>
            <a:spLocks noChangeArrowheads="1"/>
          </p:cNvSpPr>
          <p:nvPr/>
        </p:nvSpPr>
        <p:spPr bwMode="auto">
          <a:xfrm>
            <a:off x="101600" y="1689100"/>
            <a:ext cx="1447800" cy="9779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091" name="Group 38"/>
          <p:cNvGrpSpPr>
            <a:grpSpLocks/>
          </p:cNvGrpSpPr>
          <p:nvPr/>
        </p:nvGrpSpPr>
        <p:grpSpPr bwMode="auto">
          <a:xfrm>
            <a:off x="258763" y="798513"/>
            <a:ext cx="1889125" cy="838200"/>
            <a:chOff x="1690" y="1824"/>
            <a:chExt cx="1190" cy="528"/>
          </a:xfrm>
        </p:grpSpPr>
        <p:sp>
          <p:nvSpPr>
            <p:cNvPr id="46150" name="Text Box 39"/>
            <p:cNvSpPr txBox="1">
              <a:spLocks noChangeArrowheads="1"/>
            </p:cNvSpPr>
            <p:nvPr/>
          </p:nvSpPr>
          <p:spPr bwMode="auto">
            <a:xfrm>
              <a:off x="1690" y="2160"/>
              <a:ext cx="119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solidFill>
                    <a:srgbClr val="0000FF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Bruce Parkinson</a:t>
              </a:r>
            </a:p>
          </p:txBody>
        </p:sp>
        <p:sp>
          <p:nvSpPr>
            <p:cNvPr id="46151" name="Rectangle 41"/>
            <p:cNvSpPr>
              <a:spLocks noChangeArrowheads="1"/>
            </p:cNvSpPr>
            <p:nvPr/>
          </p:nvSpPr>
          <p:spPr bwMode="auto">
            <a:xfrm>
              <a:off x="1728" y="1824"/>
              <a:ext cx="1152" cy="52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6092" name="Group 42"/>
          <p:cNvGrpSpPr>
            <a:grpSpLocks/>
          </p:cNvGrpSpPr>
          <p:nvPr/>
        </p:nvGrpSpPr>
        <p:grpSpPr bwMode="auto">
          <a:xfrm>
            <a:off x="6481763" y="2989263"/>
            <a:ext cx="2514600" cy="762000"/>
            <a:chOff x="720" y="2736"/>
            <a:chExt cx="1584" cy="480"/>
          </a:xfrm>
        </p:grpSpPr>
        <p:pic>
          <p:nvPicPr>
            <p:cNvPr id="46147" name="Picture 43"/>
            <p:cNvPicPr>
              <a:picLocks noChangeAspect="1" noChangeArrowheads="1"/>
            </p:cNvPicPr>
            <p:nvPr/>
          </p:nvPicPr>
          <p:blipFill>
            <a:blip r:embed="rId8"/>
            <a:srcRect r="16667" b="21846"/>
            <a:stretch>
              <a:fillRect/>
            </a:stretch>
          </p:blipFill>
          <p:spPr bwMode="auto">
            <a:xfrm>
              <a:off x="768" y="2736"/>
              <a:ext cx="668" cy="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148" name="Text Box 44"/>
            <p:cNvSpPr txBox="1">
              <a:spLocks noChangeArrowheads="1"/>
            </p:cNvSpPr>
            <p:nvPr/>
          </p:nvSpPr>
          <p:spPr bwMode="auto">
            <a:xfrm>
              <a:off x="1190" y="2946"/>
              <a:ext cx="1104" cy="1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solidFill>
                    <a:srgbClr val="0000FF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Ray Schaak</a:t>
              </a:r>
            </a:p>
          </p:txBody>
        </p:sp>
        <p:sp>
          <p:nvSpPr>
            <p:cNvPr id="46149" name="Rectangle 45"/>
            <p:cNvSpPr>
              <a:spLocks noChangeArrowheads="1"/>
            </p:cNvSpPr>
            <p:nvPr/>
          </p:nvSpPr>
          <p:spPr bwMode="auto">
            <a:xfrm>
              <a:off x="720" y="2736"/>
              <a:ext cx="1584" cy="48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</p:grpSp>
      <p:grpSp>
        <p:nvGrpSpPr>
          <p:cNvPr id="46093" name="Group 46"/>
          <p:cNvGrpSpPr>
            <a:grpSpLocks/>
          </p:cNvGrpSpPr>
          <p:nvPr/>
        </p:nvGrpSpPr>
        <p:grpSpPr bwMode="auto">
          <a:xfrm>
            <a:off x="2262188" y="762000"/>
            <a:ext cx="2260600" cy="633413"/>
            <a:chOff x="2481" y="720"/>
            <a:chExt cx="1424" cy="399"/>
          </a:xfrm>
        </p:grpSpPr>
        <p:pic>
          <p:nvPicPr>
            <p:cNvPr id="46144" name="Picture 47"/>
            <p:cNvPicPr>
              <a:picLocks noChangeAspect="1"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2481" y="777"/>
              <a:ext cx="319" cy="3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145" name="Rectangle 48"/>
            <p:cNvSpPr>
              <a:spLocks noChangeArrowheads="1"/>
            </p:cNvSpPr>
            <p:nvPr/>
          </p:nvSpPr>
          <p:spPr bwMode="auto">
            <a:xfrm>
              <a:off x="2496" y="720"/>
              <a:ext cx="1312" cy="399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46146" name="Text Box 49"/>
            <p:cNvSpPr txBox="1">
              <a:spLocks noChangeArrowheads="1"/>
            </p:cNvSpPr>
            <p:nvPr/>
          </p:nvSpPr>
          <p:spPr bwMode="auto">
            <a:xfrm>
              <a:off x="2695" y="749"/>
              <a:ext cx="1210" cy="3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solidFill>
                    <a:srgbClr val="0000FF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Shannon Stahl</a:t>
              </a:r>
            </a:p>
            <a:p>
              <a:pPr algn="ctr"/>
              <a:r>
                <a:rPr lang="en-US" sz="1400" b="1">
                  <a:solidFill>
                    <a:srgbClr val="0000FF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Kyoung-Shin Choi</a:t>
              </a:r>
            </a:p>
          </p:txBody>
        </p:sp>
      </p:grpSp>
      <p:sp>
        <p:nvSpPr>
          <p:cNvPr id="46094" name="Line 50"/>
          <p:cNvSpPr>
            <a:spLocks noChangeShapeType="1"/>
          </p:cNvSpPr>
          <p:nvPr/>
        </p:nvSpPr>
        <p:spPr bwMode="auto">
          <a:xfrm>
            <a:off x="3413125" y="1395413"/>
            <a:ext cx="1692275" cy="13477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95" name="Line 51"/>
          <p:cNvSpPr>
            <a:spLocks noChangeShapeType="1"/>
          </p:cNvSpPr>
          <p:nvPr/>
        </p:nvSpPr>
        <p:spPr bwMode="auto">
          <a:xfrm>
            <a:off x="6781800" y="1484313"/>
            <a:ext cx="76200" cy="110648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96" name="Line 54"/>
          <p:cNvSpPr>
            <a:spLocks noChangeShapeType="1"/>
          </p:cNvSpPr>
          <p:nvPr/>
        </p:nvSpPr>
        <p:spPr bwMode="auto">
          <a:xfrm flipH="1" flipV="1">
            <a:off x="6248400" y="3048000"/>
            <a:ext cx="233363" cy="3429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97" name="Oval 61"/>
          <p:cNvSpPr>
            <a:spLocks noChangeArrowheads="1"/>
          </p:cNvSpPr>
          <p:nvPr/>
        </p:nvSpPr>
        <p:spPr bwMode="auto">
          <a:xfrm>
            <a:off x="3478213" y="2765425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098" name="Line 62"/>
          <p:cNvSpPr>
            <a:spLocks noChangeShapeType="1"/>
          </p:cNvSpPr>
          <p:nvPr/>
        </p:nvSpPr>
        <p:spPr bwMode="auto">
          <a:xfrm>
            <a:off x="2147888" y="1636713"/>
            <a:ext cx="1368425" cy="116681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099" name="Line 64"/>
          <p:cNvSpPr>
            <a:spLocks noChangeShapeType="1"/>
          </p:cNvSpPr>
          <p:nvPr/>
        </p:nvSpPr>
        <p:spPr bwMode="auto">
          <a:xfrm flipV="1">
            <a:off x="1517650" y="3581400"/>
            <a:ext cx="412750" cy="4111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100" name="Oval 65"/>
          <p:cNvSpPr>
            <a:spLocks noChangeArrowheads="1"/>
          </p:cNvSpPr>
          <p:nvPr/>
        </p:nvSpPr>
        <p:spPr bwMode="auto">
          <a:xfrm>
            <a:off x="1981200" y="3048000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1" name="Line 66"/>
          <p:cNvSpPr>
            <a:spLocks noChangeShapeType="1"/>
          </p:cNvSpPr>
          <p:nvPr/>
        </p:nvSpPr>
        <p:spPr bwMode="auto">
          <a:xfrm>
            <a:off x="1549400" y="2590800"/>
            <a:ext cx="431800" cy="4572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102" name="Oval 67"/>
          <p:cNvSpPr>
            <a:spLocks noChangeArrowheads="1"/>
          </p:cNvSpPr>
          <p:nvPr/>
        </p:nvSpPr>
        <p:spPr bwMode="auto">
          <a:xfrm>
            <a:off x="5105400" y="2743200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3" name="Oval 68"/>
          <p:cNvSpPr>
            <a:spLocks noChangeArrowheads="1"/>
          </p:cNvSpPr>
          <p:nvPr/>
        </p:nvSpPr>
        <p:spPr bwMode="auto">
          <a:xfrm>
            <a:off x="5168900" y="3130550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4" name="Oval 70"/>
          <p:cNvSpPr>
            <a:spLocks noChangeArrowheads="1"/>
          </p:cNvSpPr>
          <p:nvPr/>
        </p:nvSpPr>
        <p:spPr bwMode="auto">
          <a:xfrm>
            <a:off x="6172200" y="2971800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5" name="Oval 72"/>
          <p:cNvSpPr>
            <a:spLocks noChangeArrowheads="1"/>
          </p:cNvSpPr>
          <p:nvPr/>
        </p:nvSpPr>
        <p:spPr bwMode="auto">
          <a:xfrm>
            <a:off x="6781800" y="2590800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06" name="Oval 75"/>
          <p:cNvSpPr>
            <a:spLocks noChangeArrowheads="1"/>
          </p:cNvSpPr>
          <p:nvPr/>
        </p:nvSpPr>
        <p:spPr bwMode="auto">
          <a:xfrm flipH="1" flipV="1">
            <a:off x="1933575" y="3559175"/>
            <a:ext cx="61913" cy="46038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107" name="Group 85"/>
          <p:cNvGrpSpPr>
            <a:grpSpLocks/>
          </p:cNvGrpSpPr>
          <p:nvPr/>
        </p:nvGrpSpPr>
        <p:grpSpPr bwMode="auto">
          <a:xfrm>
            <a:off x="6743700" y="914400"/>
            <a:ext cx="2400300" cy="569913"/>
            <a:chOff x="4248" y="576"/>
            <a:chExt cx="1512" cy="440"/>
          </a:xfrm>
        </p:grpSpPr>
        <p:pic>
          <p:nvPicPr>
            <p:cNvPr id="46141" name="Picture 86"/>
            <p:cNvPicPr>
              <a:picLocks noChangeAspect="1" noChangeArrowheads="1"/>
            </p:cNvPicPr>
            <p:nvPr/>
          </p:nvPicPr>
          <p:blipFill>
            <a:blip r:embed="rId10"/>
            <a:srcRect t="18961" r="77704" b="17841"/>
            <a:stretch>
              <a:fillRect/>
            </a:stretch>
          </p:blipFill>
          <p:spPr bwMode="auto">
            <a:xfrm>
              <a:off x="4272" y="625"/>
              <a:ext cx="480" cy="2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142" name="Rectangle 87"/>
            <p:cNvSpPr>
              <a:spLocks noChangeArrowheads="1"/>
            </p:cNvSpPr>
            <p:nvPr/>
          </p:nvSpPr>
          <p:spPr bwMode="auto">
            <a:xfrm>
              <a:off x="4248" y="576"/>
              <a:ext cx="1512" cy="44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46143" name="Text Box 88"/>
            <p:cNvSpPr txBox="1">
              <a:spLocks noChangeArrowheads="1"/>
            </p:cNvSpPr>
            <p:nvPr/>
          </p:nvSpPr>
          <p:spPr bwMode="auto">
            <a:xfrm>
              <a:off x="4720" y="606"/>
              <a:ext cx="974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r"/>
              <a:r>
                <a:rPr lang="en-US" sz="1400" b="1">
                  <a:solidFill>
                    <a:srgbClr val="0000FF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Paula Hammond</a:t>
              </a:r>
            </a:p>
            <a:p>
              <a:pPr algn="r"/>
              <a:r>
                <a:rPr lang="en-US" sz="1400" b="1">
                  <a:solidFill>
                    <a:srgbClr val="0000FF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Kit Cummins</a:t>
              </a:r>
            </a:p>
          </p:txBody>
        </p:sp>
      </p:grpSp>
      <p:pic>
        <p:nvPicPr>
          <p:cNvPr id="46108" name="Picture 3" descr="C:\Users\sdg\Documents\CCI\WebPage\Logo-UWyoming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17550" y="898525"/>
            <a:ext cx="958850" cy="411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109" name="Rectangle 23"/>
          <p:cNvSpPr>
            <a:spLocks noChangeArrowheads="1"/>
          </p:cNvSpPr>
          <p:nvPr/>
        </p:nvSpPr>
        <p:spPr bwMode="auto">
          <a:xfrm>
            <a:off x="152400" y="2836863"/>
            <a:ext cx="1447800" cy="785812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0" name="Text Box 21"/>
          <p:cNvSpPr txBox="1">
            <a:spLocks noChangeArrowheads="1"/>
          </p:cNvSpPr>
          <p:nvPr/>
        </p:nvSpPr>
        <p:spPr bwMode="auto">
          <a:xfrm>
            <a:off x="120650" y="3314700"/>
            <a:ext cx="15557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FF"/>
                </a:solidFill>
                <a:latin typeface="Comic Sans MS" pitchFamily="66" charset="0"/>
                <a:ea typeface="ＭＳ Ｐゴシック"/>
                <a:cs typeface="ＭＳ Ｐゴシック"/>
              </a:rPr>
              <a:t>Tom Jaramillo</a:t>
            </a:r>
          </a:p>
        </p:txBody>
      </p:sp>
      <p:pic>
        <p:nvPicPr>
          <p:cNvPr id="46111" name="Picture 2" descr="C:\Users\sdg\Documents\CCI\WebPage\Logo-Stanford.jpg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57200" y="2897188"/>
            <a:ext cx="8207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112" name="Oval 61"/>
          <p:cNvSpPr>
            <a:spLocks noChangeArrowheads="1"/>
          </p:cNvSpPr>
          <p:nvPr/>
        </p:nvSpPr>
        <p:spPr bwMode="auto">
          <a:xfrm>
            <a:off x="1835150" y="3200400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3" name="Line 66"/>
          <p:cNvSpPr>
            <a:spLocks noChangeShapeType="1"/>
          </p:cNvSpPr>
          <p:nvPr/>
        </p:nvSpPr>
        <p:spPr bwMode="auto">
          <a:xfrm>
            <a:off x="1611313" y="3216275"/>
            <a:ext cx="261937" cy="142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6114" name="Group 138"/>
          <p:cNvGrpSpPr>
            <a:grpSpLocks/>
          </p:cNvGrpSpPr>
          <p:nvPr/>
        </p:nvGrpSpPr>
        <p:grpSpPr bwMode="auto">
          <a:xfrm>
            <a:off x="4764088" y="977900"/>
            <a:ext cx="1600200" cy="633413"/>
            <a:chOff x="4333150" y="3474062"/>
            <a:chExt cx="1600201" cy="633413"/>
          </a:xfrm>
        </p:grpSpPr>
        <p:sp>
          <p:nvSpPr>
            <p:cNvPr id="46138" name="Rectangle 48"/>
            <p:cNvSpPr>
              <a:spLocks noChangeArrowheads="1"/>
            </p:cNvSpPr>
            <p:nvPr/>
          </p:nvSpPr>
          <p:spPr bwMode="auto">
            <a:xfrm>
              <a:off x="4333150" y="3474062"/>
              <a:ext cx="1600201" cy="633413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sp>
          <p:nvSpPr>
            <p:cNvPr id="46139" name="Text Box 49"/>
            <p:cNvSpPr txBox="1">
              <a:spLocks noChangeArrowheads="1"/>
            </p:cNvSpPr>
            <p:nvPr/>
          </p:nvSpPr>
          <p:spPr bwMode="auto">
            <a:xfrm>
              <a:off x="4587153" y="3529158"/>
              <a:ext cx="1346198" cy="5232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solidFill>
                    <a:srgbClr val="0000FF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Jenny</a:t>
              </a:r>
            </a:p>
            <a:p>
              <a:pPr algn="ctr"/>
              <a:r>
                <a:rPr lang="en-US" sz="1400" b="1">
                  <a:solidFill>
                    <a:srgbClr val="0000FF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Schuttlefield</a:t>
              </a:r>
            </a:p>
          </p:txBody>
        </p:sp>
        <p:pic>
          <p:nvPicPr>
            <p:cNvPr id="46140" name="Picture 2" descr="C:\Users\sdg\Documents\CCI\WebPage\Logo-UWOshkosh.gif"/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4436214" y="3552857"/>
              <a:ext cx="542310" cy="2711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6115" name="Oval 67"/>
          <p:cNvSpPr>
            <a:spLocks noChangeArrowheads="1"/>
          </p:cNvSpPr>
          <p:nvPr/>
        </p:nvSpPr>
        <p:spPr bwMode="auto">
          <a:xfrm>
            <a:off x="5132388" y="2452688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16" name="Line 50"/>
          <p:cNvSpPr>
            <a:spLocks noChangeShapeType="1"/>
          </p:cNvSpPr>
          <p:nvPr/>
        </p:nvSpPr>
        <p:spPr bwMode="auto">
          <a:xfrm flipH="1">
            <a:off x="5105400" y="1636713"/>
            <a:ext cx="458788" cy="8572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6117" name="Group 144"/>
          <p:cNvGrpSpPr>
            <a:grpSpLocks/>
          </p:cNvGrpSpPr>
          <p:nvPr/>
        </p:nvGrpSpPr>
        <p:grpSpPr bwMode="auto">
          <a:xfrm>
            <a:off x="4860925" y="4117975"/>
            <a:ext cx="2379663" cy="762000"/>
            <a:chOff x="9637647" y="1863435"/>
            <a:chExt cx="2380805" cy="762000"/>
          </a:xfrm>
        </p:grpSpPr>
        <p:sp>
          <p:nvSpPr>
            <p:cNvPr id="46135" name="Text Box 44"/>
            <p:cNvSpPr txBox="1">
              <a:spLocks noChangeArrowheads="1"/>
            </p:cNvSpPr>
            <p:nvPr/>
          </p:nvSpPr>
          <p:spPr bwMode="auto">
            <a:xfrm>
              <a:off x="10230975" y="2030123"/>
              <a:ext cx="1787477" cy="5238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solidFill>
                    <a:srgbClr val="0000FF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Sharon</a:t>
              </a:r>
            </a:p>
            <a:p>
              <a:pPr algn="ctr"/>
              <a:r>
                <a:rPr lang="en-US" sz="1400" b="1">
                  <a:solidFill>
                    <a:srgbClr val="0000FF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Hammes-Schiffer</a:t>
              </a:r>
            </a:p>
          </p:txBody>
        </p:sp>
        <p:sp>
          <p:nvSpPr>
            <p:cNvPr id="46136" name="Rectangle 45"/>
            <p:cNvSpPr>
              <a:spLocks noChangeArrowheads="1"/>
            </p:cNvSpPr>
            <p:nvPr/>
          </p:nvSpPr>
          <p:spPr bwMode="auto">
            <a:xfrm>
              <a:off x="9637647" y="1863435"/>
              <a:ext cx="2373313" cy="76200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>
                <a:solidFill>
                  <a:srgbClr val="0000FF"/>
                </a:solidFill>
              </a:endParaRPr>
            </a:p>
          </p:txBody>
        </p:sp>
        <p:pic>
          <p:nvPicPr>
            <p:cNvPr id="46137" name="Picture 2" descr="C:\Users\sdg\Documents\CCI\WebPage\Logo-UIUC.png"/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9731805" y="1960486"/>
              <a:ext cx="457839" cy="5930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46118" name="Line 51"/>
          <p:cNvSpPr>
            <a:spLocks noChangeShapeType="1"/>
          </p:cNvSpPr>
          <p:nvPr/>
        </p:nvSpPr>
        <p:spPr bwMode="auto">
          <a:xfrm flipH="1" flipV="1">
            <a:off x="5181600" y="3206750"/>
            <a:ext cx="690563" cy="9112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119" name="Line 51"/>
          <p:cNvSpPr>
            <a:spLocks noChangeShapeType="1"/>
          </p:cNvSpPr>
          <p:nvPr/>
        </p:nvSpPr>
        <p:spPr bwMode="auto">
          <a:xfrm flipH="1">
            <a:off x="6858000" y="2576513"/>
            <a:ext cx="403225" cy="33337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120" name="Oval 69"/>
          <p:cNvSpPr>
            <a:spLocks noChangeArrowheads="1"/>
          </p:cNvSpPr>
          <p:nvPr/>
        </p:nvSpPr>
        <p:spPr bwMode="auto">
          <a:xfrm>
            <a:off x="4321175" y="4498975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46121" name="Group 1"/>
          <p:cNvGrpSpPr>
            <a:grpSpLocks/>
          </p:cNvGrpSpPr>
          <p:nvPr/>
        </p:nvGrpSpPr>
        <p:grpSpPr bwMode="auto">
          <a:xfrm>
            <a:off x="4333875" y="5302250"/>
            <a:ext cx="1358900" cy="1285875"/>
            <a:chOff x="4333875" y="5302250"/>
            <a:chExt cx="1358900" cy="1285875"/>
          </a:xfrm>
        </p:grpSpPr>
        <p:sp>
          <p:nvSpPr>
            <p:cNvPr id="46133" name="Rectangle 7"/>
            <p:cNvSpPr>
              <a:spLocks noChangeArrowheads="1"/>
            </p:cNvSpPr>
            <p:nvPr/>
          </p:nvSpPr>
          <p:spPr bwMode="auto">
            <a:xfrm>
              <a:off x="4333875" y="5302250"/>
              <a:ext cx="1358900" cy="12858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34" name="Text Box 26"/>
            <p:cNvSpPr txBox="1">
              <a:spLocks noChangeArrowheads="1"/>
            </p:cNvSpPr>
            <p:nvPr/>
          </p:nvSpPr>
          <p:spPr bwMode="auto">
            <a:xfrm>
              <a:off x="4451311" y="6064923"/>
              <a:ext cx="1124029" cy="30776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>
                  <a:solidFill>
                    <a:srgbClr val="008000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Al Bard</a:t>
              </a:r>
            </a:p>
          </p:txBody>
        </p:sp>
      </p:grpSp>
      <p:pic>
        <p:nvPicPr>
          <p:cNvPr id="46122" name="Picture 4" descr="C:\Users\sdg\Documents\CCI\WebPage\Logo-UTA.jp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4729163" y="5376863"/>
            <a:ext cx="568325" cy="568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123" name="Line 98"/>
          <p:cNvSpPr>
            <a:spLocks noChangeShapeType="1"/>
          </p:cNvSpPr>
          <p:nvPr/>
        </p:nvSpPr>
        <p:spPr bwMode="auto">
          <a:xfrm flipH="1" flipV="1">
            <a:off x="4359275" y="4537075"/>
            <a:ext cx="654050" cy="7651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124" name="Oval 69"/>
          <p:cNvSpPr>
            <a:spLocks noChangeArrowheads="1"/>
          </p:cNvSpPr>
          <p:nvPr/>
        </p:nvSpPr>
        <p:spPr bwMode="auto">
          <a:xfrm>
            <a:off x="3303588" y="4225925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6125" name="Line 98"/>
          <p:cNvSpPr>
            <a:spLocks noChangeShapeType="1"/>
          </p:cNvSpPr>
          <p:nvPr/>
        </p:nvSpPr>
        <p:spPr bwMode="auto">
          <a:xfrm flipV="1">
            <a:off x="2768600" y="4264025"/>
            <a:ext cx="558800" cy="9525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grpSp>
        <p:nvGrpSpPr>
          <p:cNvPr id="46126" name="Group 2"/>
          <p:cNvGrpSpPr>
            <a:grpSpLocks/>
          </p:cNvGrpSpPr>
          <p:nvPr/>
        </p:nvGrpSpPr>
        <p:grpSpPr bwMode="auto">
          <a:xfrm>
            <a:off x="2770188" y="5216525"/>
            <a:ext cx="1358900" cy="1285875"/>
            <a:chOff x="2770188" y="5216525"/>
            <a:chExt cx="1358900" cy="1285875"/>
          </a:xfrm>
        </p:grpSpPr>
        <p:sp>
          <p:nvSpPr>
            <p:cNvPr id="46131" name="Rectangle 7"/>
            <p:cNvSpPr>
              <a:spLocks noChangeArrowheads="1"/>
            </p:cNvSpPr>
            <p:nvPr/>
          </p:nvSpPr>
          <p:spPr bwMode="auto">
            <a:xfrm>
              <a:off x="2770188" y="5216525"/>
              <a:ext cx="1358900" cy="1285875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132" name="Text Box 26"/>
            <p:cNvSpPr txBox="1">
              <a:spLocks noChangeArrowheads="1"/>
            </p:cNvSpPr>
            <p:nvPr/>
          </p:nvSpPr>
          <p:spPr bwMode="auto">
            <a:xfrm>
              <a:off x="2887624" y="5908862"/>
              <a:ext cx="1124029" cy="52320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sz="1400" b="1" dirty="0">
                  <a:solidFill>
                    <a:srgbClr val="008000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Dino </a:t>
              </a:r>
              <a:r>
                <a:rPr lang="en-US" sz="1400" b="1" dirty="0" err="1" smtClean="0">
                  <a:solidFill>
                    <a:srgbClr val="008000"/>
                  </a:solidFill>
                  <a:latin typeface="Comic Sans MS" pitchFamily="66" charset="0"/>
                  <a:ea typeface="ＭＳ Ｐゴシック"/>
                  <a:cs typeface="ＭＳ Ｐゴシック"/>
                </a:rPr>
                <a:t>Villagrán</a:t>
              </a:r>
              <a:endParaRPr lang="en-US" sz="1400" b="1" dirty="0">
                <a:solidFill>
                  <a:srgbClr val="008000"/>
                </a:solidFill>
                <a:latin typeface="Comic Sans MS" pitchFamily="66" charset="0"/>
                <a:ea typeface="ＭＳ Ｐゴシック"/>
                <a:cs typeface="ＭＳ Ｐゴシック"/>
              </a:endParaRPr>
            </a:p>
          </p:txBody>
        </p:sp>
      </p:grpSp>
      <p:pic>
        <p:nvPicPr>
          <p:cNvPr id="46127" name="Picture 5" descr="C:\Users\sdg\Documents\CCI\WebPage\Logo-UTEP.jpg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136900" y="5367338"/>
            <a:ext cx="625475" cy="48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6128" name="Picture 7" descr="http://www.wordtravels.com/images/map/Puerto_Rico_map.jpg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7618413" y="5535613"/>
            <a:ext cx="420687" cy="23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129" name="Line 98"/>
          <p:cNvSpPr>
            <a:spLocks noChangeShapeType="1"/>
          </p:cNvSpPr>
          <p:nvPr/>
        </p:nvSpPr>
        <p:spPr bwMode="auto">
          <a:xfrm flipH="1">
            <a:off x="7827963" y="4948238"/>
            <a:ext cx="222250" cy="627062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6130" name="Oval 70"/>
          <p:cNvSpPr>
            <a:spLocks noChangeArrowheads="1"/>
          </p:cNvSpPr>
          <p:nvPr/>
        </p:nvSpPr>
        <p:spPr bwMode="auto">
          <a:xfrm>
            <a:off x="7804150" y="5575300"/>
            <a:ext cx="76200" cy="76200"/>
          </a:xfrm>
          <a:prstGeom prst="ellipse">
            <a:avLst/>
          </a:prstGeom>
          <a:solidFill>
            <a:srgbClr val="00FF00"/>
          </a:solidFill>
          <a:ln w="9525">
            <a:noFill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734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 txBox="1">
            <a:spLocks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dirty="0" smtClean="0"/>
              <a:t>93 US Colleges &amp; High Schools</a:t>
            </a:r>
          </a:p>
          <a:p>
            <a:pPr>
              <a:buClr>
                <a:schemeClr val="accent6">
                  <a:lumMod val="75000"/>
                </a:schemeClr>
              </a:buClr>
              <a:buFont typeface="Courier New"/>
              <a:buChar char="o"/>
            </a:pPr>
            <a:r>
              <a:rPr lang="en-US" dirty="0"/>
              <a:t>5</a:t>
            </a:r>
            <a:r>
              <a:rPr lang="en-US" dirty="0" smtClean="0"/>
              <a:t> International Sites</a:t>
            </a:r>
            <a:endParaRPr lang="en-US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308267" y="340988"/>
            <a:ext cx="4693457" cy="83483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 smtClean="0"/>
              <a:t>SHArK</a:t>
            </a:r>
            <a:r>
              <a:rPr lang="en-US" dirty="0" smtClean="0"/>
              <a:t> &amp; SEAL Sites</a:t>
            </a:r>
            <a:endParaRPr lang="en-US" dirty="0"/>
          </a:p>
        </p:txBody>
      </p:sp>
      <p:pic>
        <p:nvPicPr>
          <p:cNvPr id="6" name="Picture 5" descr="seal_pic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6132" y="73329"/>
            <a:ext cx="1924902" cy="138592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Picture 6" descr="SHArKLog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7" y="45768"/>
            <a:ext cx="2127975" cy="1370416"/>
          </a:xfrm>
          <a:prstGeom prst="rect">
            <a:avLst/>
          </a:prstGeom>
        </p:spPr>
      </p:pic>
      <p:pic>
        <p:nvPicPr>
          <p:cNvPr id="8" name="Picture 7" descr="Screen Shot 2014-01-17 at 1.08.03 PM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67368"/>
            <a:ext cx="9144000" cy="360756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779167" y="4021009"/>
            <a:ext cx="1016624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/>
              <a:t>2014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30720666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19107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Inspiration from photosystem </a:t>
            </a:r>
            <a:r>
              <a:rPr lang="en-US" dirty="0" smtClean="0">
                <a:solidFill>
                  <a:srgbClr val="000000"/>
                </a:solidFill>
              </a:rPr>
              <a:t>II</a:t>
            </a:r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3E4F20-7059-4E3E-B410-9C29E8833063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1752601"/>
            <a:ext cx="3871488" cy="37337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609600" y="838200"/>
            <a:ext cx="8001000" cy="461665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de-DE" sz="2400" dirty="0" smtClean="0">
                <a:solidFill>
                  <a:srgbClr val="000000"/>
                </a:solidFill>
                <a:cs typeface="Times New Roman" pitchFamily="-105" charset="0"/>
              </a:rPr>
              <a:t>2H</a:t>
            </a:r>
            <a:r>
              <a:rPr lang="de-DE" sz="2400" baseline="-30000" dirty="0" smtClean="0">
                <a:solidFill>
                  <a:srgbClr val="000000"/>
                </a:solidFill>
                <a:cs typeface="Times New Roman" pitchFamily="-105" charset="0"/>
              </a:rPr>
              <a:t>2</a:t>
            </a:r>
            <a:r>
              <a:rPr lang="de-DE" sz="2400" dirty="0" smtClean="0">
                <a:solidFill>
                  <a:srgbClr val="000000"/>
                </a:solidFill>
                <a:cs typeface="Times New Roman" pitchFamily="-105" charset="0"/>
              </a:rPr>
              <a:t>O + 2PQ + </a:t>
            </a:r>
            <a:r>
              <a:rPr lang="de-DE" sz="2400" dirty="0" smtClean="0">
                <a:solidFill>
                  <a:srgbClr val="FF0000"/>
                </a:solidFill>
                <a:cs typeface="Times New Roman" pitchFamily="-105" charset="0"/>
              </a:rPr>
              <a:t>light</a:t>
            </a:r>
            <a:r>
              <a:rPr lang="de-DE" sz="2400" dirty="0" smtClean="0">
                <a:solidFill>
                  <a:srgbClr val="000000"/>
                </a:solidFill>
                <a:cs typeface="Times New Roman" pitchFamily="-105" charset="0"/>
              </a:rPr>
              <a:t> → O</a:t>
            </a:r>
            <a:r>
              <a:rPr lang="de-DE" sz="2400" baseline="-30000" dirty="0" smtClean="0">
                <a:solidFill>
                  <a:srgbClr val="000000"/>
                </a:solidFill>
                <a:cs typeface="Times New Roman" pitchFamily="-105" charset="0"/>
              </a:rPr>
              <a:t>2</a:t>
            </a:r>
            <a:r>
              <a:rPr lang="de-DE" sz="2400" dirty="0" smtClean="0">
                <a:solidFill>
                  <a:srgbClr val="000000"/>
                </a:solidFill>
                <a:cs typeface="Times New Roman" pitchFamily="-105" charset="0"/>
              </a:rPr>
              <a:t> + 4H</a:t>
            </a:r>
            <a:r>
              <a:rPr lang="de-DE" sz="2400" baseline="30000" dirty="0" smtClean="0">
                <a:solidFill>
                  <a:srgbClr val="000000"/>
                </a:solidFill>
                <a:cs typeface="Times New Roman" pitchFamily="-105" charset="0"/>
              </a:rPr>
              <a:t>+</a:t>
            </a:r>
            <a:r>
              <a:rPr lang="de-DE" sz="2400" dirty="0" smtClean="0">
                <a:solidFill>
                  <a:srgbClr val="000000"/>
                </a:solidFill>
                <a:cs typeface="Times New Roman" pitchFamily="-105" charset="0"/>
              </a:rPr>
              <a:t> + 2PQH</a:t>
            </a:r>
            <a:r>
              <a:rPr lang="de-DE" sz="2400" baseline="-30000" dirty="0" smtClean="0">
                <a:solidFill>
                  <a:srgbClr val="000000"/>
                </a:solidFill>
                <a:cs typeface="Times New Roman" pitchFamily="-105" charset="0"/>
              </a:rPr>
              <a:t>2</a:t>
            </a:r>
            <a:endParaRPr lang="en-US" sz="2400" dirty="0">
              <a:solidFill>
                <a:srgbClr val="000000"/>
              </a:solidFill>
              <a:cs typeface="Times New Roman" pitchFamily="-105" charset="0"/>
            </a:endParaRP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3969080" y="1447800"/>
            <a:ext cx="5043912" cy="369332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800" dirty="0" smtClean="0">
                <a:latin typeface="Helvetica"/>
                <a:cs typeface="Helvetica"/>
              </a:rPr>
              <a:t>Nature’s solution to water-oxidizing chemistry.</a:t>
            </a:r>
            <a:endParaRPr lang="en-US" sz="1800" dirty="0">
              <a:latin typeface="Helvetica"/>
              <a:cs typeface="Helvetica"/>
            </a:endParaRPr>
          </a:p>
        </p:txBody>
      </p:sp>
      <p:pic>
        <p:nvPicPr>
          <p:cNvPr id="105474" name="Picture 2" descr="C:\Users\James\Desktop\Dissertation 2012\chapters\Ch1\PSII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2354" y="1917412"/>
            <a:ext cx="5100638" cy="402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48"/>
          <p:cNvSpPr txBox="1">
            <a:spLocks noChangeArrowheads="1"/>
          </p:cNvSpPr>
          <p:nvPr/>
        </p:nvSpPr>
        <p:spPr bwMode="auto">
          <a:xfrm>
            <a:off x="76200" y="6244416"/>
            <a:ext cx="8534400" cy="523220"/>
          </a:xfrm>
          <a:prstGeom prst="rect">
            <a:avLst/>
          </a:prstGeom>
          <a:noFill/>
          <a:ln w="12700" algn="ctr">
            <a:noFill/>
            <a:miter lim="800000"/>
            <a:headEnd/>
            <a:tailEnd/>
          </a:ln>
          <a:effectLst/>
        </p:spPr>
        <p:txBody>
          <a:bodyPr>
            <a:spAutoFit/>
            <a:flatTx/>
          </a:bodyPr>
          <a:lstStyle/>
          <a:p>
            <a:pPr algn="l" eaLnBrk="1" hangingPunct="1">
              <a:spcBef>
                <a:spcPct val="50000"/>
              </a:spcBef>
            </a:pPr>
            <a:r>
              <a:rPr lang="en-US" sz="1400" b="0" dirty="0" err="1" smtClean="0">
                <a:solidFill>
                  <a:schemeClr val="tx1"/>
                </a:solidFill>
                <a:latin typeface="Helvetica"/>
                <a:cs typeface="Helvetica"/>
              </a:rPr>
              <a:t>Shen</a:t>
            </a:r>
            <a:r>
              <a:rPr lang="en-US" sz="1400" b="0" dirty="0" smtClean="0">
                <a:solidFill>
                  <a:schemeClr val="tx1"/>
                </a:solidFill>
                <a:latin typeface="Helvetica"/>
                <a:cs typeface="Helvetica"/>
              </a:rPr>
              <a:t>, </a:t>
            </a:r>
            <a:r>
              <a:rPr lang="en-US" sz="1400" b="0" i="1" dirty="0" smtClean="0">
                <a:solidFill>
                  <a:schemeClr val="tx1"/>
                </a:solidFill>
                <a:latin typeface="Helvetica"/>
                <a:cs typeface="Helvetica"/>
              </a:rPr>
              <a:t>et al.</a:t>
            </a:r>
            <a:r>
              <a:rPr lang="en-US" sz="1400" b="0" dirty="0" smtClean="0">
                <a:solidFill>
                  <a:schemeClr val="tx1"/>
                </a:solidFill>
                <a:latin typeface="Helvetica"/>
                <a:cs typeface="Helvetica"/>
              </a:rPr>
              <a:t>, </a:t>
            </a:r>
            <a:r>
              <a:rPr lang="en-US" sz="1400" b="0" i="1" dirty="0" smtClean="0">
                <a:solidFill>
                  <a:schemeClr val="tx1"/>
                </a:solidFill>
                <a:latin typeface="Helvetica"/>
                <a:cs typeface="Helvetica"/>
              </a:rPr>
              <a:t>J. </a:t>
            </a:r>
            <a:r>
              <a:rPr lang="en-US" sz="1400" b="0" i="1" dirty="0" err="1" smtClean="0">
                <a:solidFill>
                  <a:schemeClr val="tx1"/>
                </a:solidFill>
                <a:latin typeface="Helvetica"/>
                <a:cs typeface="Helvetica"/>
              </a:rPr>
              <a:t>Photochem</a:t>
            </a:r>
            <a:r>
              <a:rPr lang="en-US" sz="1400" b="0" i="1" dirty="0" smtClean="0">
                <a:solidFill>
                  <a:schemeClr val="tx1"/>
                </a:solidFill>
                <a:latin typeface="Helvetica"/>
                <a:cs typeface="Helvetica"/>
              </a:rPr>
              <a:t>. </a:t>
            </a:r>
            <a:r>
              <a:rPr lang="en-US" sz="1400" b="0" i="1" dirty="0" err="1" smtClean="0">
                <a:solidFill>
                  <a:schemeClr val="tx1"/>
                </a:solidFill>
                <a:latin typeface="Helvetica"/>
                <a:cs typeface="Helvetica"/>
              </a:rPr>
              <a:t>Photobiol</a:t>
            </a:r>
            <a:r>
              <a:rPr lang="en-US" sz="1400" b="0" i="1" dirty="0" smtClean="0">
                <a:solidFill>
                  <a:schemeClr val="tx1"/>
                </a:solidFill>
                <a:latin typeface="Helvetica"/>
                <a:cs typeface="Helvetica"/>
              </a:rPr>
              <a:t>. B: Biology</a:t>
            </a:r>
            <a:r>
              <a:rPr lang="en-US" sz="1400" b="0" dirty="0" smtClean="0">
                <a:solidFill>
                  <a:schemeClr val="tx1"/>
                </a:solidFill>
                <a:latin typeface="Helvetica"/>
                <a:cs typeface="Helvetica"/>
              </a:rPr>
              <a:t>, </a:t>
            </a:r>
            <a:r>
              <a:rPr lang="en-US" sz="1400" b="1" dirty="0" smtClean="0">
                <a:solidFill>
                  <a:schemeClr val="tx1"/>
                </a:solidFill>
                <a:latin typeface="Helvetica"/>
                <a:cs typeface="Helvetica"/>
              </a:rPr>
              <a:t>2011</a:t>
            </a:r>
            <a:r>
              <a:rPr lang="en-US" sz="1400" b="0" dirty="0" smtClean="0">
                <a:solidFill>
                  <a:schemeClr val="tx1"/>
                </a:solidFill>
                <a:latin typeface="Helvetica"/>
                <a:cs typeface="Helvetica"/>
              </a:rPr>
              <a:t>, </a:t>
            </a:r>
            <a:r>
              <a:rPr lang="en-US" sz="1400" b="0" i="1" dirty="0" smtClean="0">
                <a:solidFill>
                  <a:schemeClr val="tx1"/>
                </a:solidFill>
                <a:latin typeface="Helvetica"/>
                <a:cs typeface="Helvetica"/>
              </a:rPr>
              <a:t>104</a:t>
            </a:r>
            <a:r>
              <a:rPr lang="en-US" sz="1400" b="0" dirty="0" smtClean="0">
                <a:solidFill>
                  <a:schemeClr val="tx1"/>
                </a:solidFill>
                <a:latin typeface="Helvetica"/>
                <a:cs typeface="Helvetica"/>
              </a:rPr>
              <a:t>, 9-18.</a:t>
            </a:r>
            <a:br>
              <a:rPr lang="en-US" sz="1400" b="0" dirty="0" smtClean="0">
                <a:solidFill>
                  <a:schemeClr val="tx1"/>
                </a:solidFill>
                <a:latin typeface="Helvetica"/>
                <a:cs typeface="Helvetica"/>
              </a:rPr>
            </a:br>
            <a:r>
              <a:rPr lang="en-US" sz="1400" b="0" dirty="0" smtClean="0">
                <a:solidFill>
                  <a:schemeClr val="tx1"/>
                </a:solidFill>
                <a:latin typeface="Helvetica"/>
                <a:cs typeface="Helvetica"/>
              </a:rPr>
              <a:t>Thorp and Brudvig, </a:t>
            </a:r>
            <a:r>
              <a:rPr lang="en-US" sz="1400" b="0" i="1" dirty="0" smtClean="0">
                <a:solidFill>
                  <a:schemeClr val="tx1"/>
                </a:solidFill>
                <a:latin typeface="Helvetica"/>
                <a:cs typeface="Helvetica"/>
              </a:rPr>
              <a:t>New J. Chem.</a:t>
            </a:r>
            <a:r>
              <a:rPr lang="en-US" sz="1400" b="0" dirty="0" smtClean="0">
                <a:solidFill>
                  <a:schemeClr val="tx1"/>
                </a:solidFill>
                <a:latin typeface="Helvetica"/>
                <a:cs typeface="Helvetica"/>
              </a:rPr>
              <a:t>, </a:t>
            </a:r>
            <a:r>
              <a:rPr lang="en-US" sz="1400" b="1" dirty="0" smtClean="0">
                <a:solidFill>
                  <a:schemeClr val="tx1"/>
                </a:solidFill>
                <a:latin typeface="Helvetica"/>
                <a:cs typeface="Helvetica"/>
              </a:rPr>
              <a:t>1991</a:t>
            </a:r>
            <a:r>
              <a:rPr lang="en-US" sz="1400" dirty="0" smtClean="0">
                <a:solidFill>
                  <a:schemeClr val="tx1"/>
                </a:solidFill>
                <a:latin typeface="Helvetica"/>
                <a:cs typeface="Helvetica"/>
              </a:rPr>
              <a:t>, </a:t>
            </a:r>
            <a:r>
              <a:rPr lang="en-US" sz="1400" i="1" dirty="0" smtClean="0">
                <a:solidFill>
                  <a:schemeClr val="tx1"/>
                </a:solidFill>
                <a:latin typeface="Helvetica"/>
                <a:cs typeface="Helvetica"/>
              </a:rPr>
              <a:t>15</a:t>
            </a:r>
            <a:r>
              <a:rPr lang="en-US" sz="1400" dirty="0" smtClean="0">
                <a:solidFill>
                  <a:schemeClr val="tx1"/>
                </a:solidFill>
                <a:latin typeface="Helvetica"/>
                <a:cs typeface="Helvetica"/>
              </a:rPr>
              <a:t>, 479-490.</a:t>
            </a:r>
            <a:endParaRPr lang="en-US" sz="1400" b="0" dirty="0" smtClean="0">
              <a:solidFill>
                <a:schemeClr val="tx1"/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11672112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8004B3-B109-3344-8522-19B570631FFD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7372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762000"/>
            <a:ext cx="7696200" cy="505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  <p:sp>
        <p:nvSpPr>
          <p:cNvPr id="737285" name="Text Box 5"/>
          <p:cNvSpPr txBox="1">
            <a:spLocks noChangeArrowheads="1"/>
          </p:cNvSpPr>
          <p:nvPr/>
        </p:nvSpPr>
        <p:spPr bwMode="auto">
          <a:xfrm>
            <a:off x="171128" y="6204460"/>
            <a:ext cx="74676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spcBef>
                <a:spcPct val="50000"/>
              </a:spcBef>
            </a:pPr>
            <a:r>
              <a:rPr lang="en-US" sz="1400" dirty="0"/>
              <a:t>Figure: Katherine </a:t>
            </a:r>
            <a:r>
              <a:rPr lang="en-US" sz="1400" dirty="0" err="1"/>
              <a:t>Shinopoulos</a:t>
            </a:r>
            <a:r>
              <a:rPr lang="en-US" sz="1400" dirty="0"/>
              <a:t>, based upon PDB structure 3bz1</a:t>
            </a:r>
            <a:br>
              <a:rPr lang="en-US" sz="1400" dirty="0"/>
            </a:br>
            <a:r>
              <a:rPr lang="en-US" sz="1400" dirty="0" err="1"/>
              <a:t>Zouni</a:t>
            </a:r>
            <a:r>
              <a:rPr lang="en-US" sz="1400" dirty="0"/>
              <a:t> and </a:t>
            </a:r>
            <a:r>
              <a:rPr lang="en-US" sz="1400" dirty="0" err="1"/>
              <a:t>Saenger</a:t>
            </a:r>
            <a:r>
              <a:rPr lang="en-US" sz="1400" dirty="0"/>
              <a:t>, </a:t>
            </a:r>
            <a:r>
              <a:rPr lang="en-US" sz="1400" i="1" dirty="0"/>
              <a:t>Nat. </a:t>
            </a:r>
            <a:r>
              <a:rPr lang="en-US" sz="1400" i="1" dirty="0" err="1"/>
              <a:t>Struct</a:t>
            </a:r>
            <a:r>
              <a:rPr lang="en-US" sz="1400" i="1" dirty="0"/>
              <a:t>. Mol. Biol.</a:t>
            </a:r>
            <a:r>
              <a:rPr lang="en-US" sz="1400" dirty="0"/>
              <a:t>, </a:t>
            </a:r>
            <a:r>
              <a:rPr lang="en-US" sz="1400" b="1" dirty="0"/>
              <a:t>2010</a:t>
            </a:r>
            <a:r>
              <a:rPr lang="en-US" sz="1400" dirty="0"/>
              <a:t>, </a:t>
            </a:r>
            <a:r>
              <a:rPr lang="en-US" sz="1400" i="1" dirty="0"/>
              <a:t>16</a:t>
            </a:r>
            <a:r>
              <a:rPr lang="en-US" sz="1400" dirty="0"/>
              <a:t>, 334-342.</a:t>
            </a:r>
          </a:p>
        </p:txBody>
      </p:sp>
      <p:sp>
        <p:nvSpPr>
          <p:cNvPr id="737287" name="Rectangle 7"/>
          <p:cNvSpPr>
            <a:spLocks noChangeArrowheads="1"/>
          </p:cNvSpPr>
          <p:nvPr/>
        </p:nvSpPr>
        <p:spPr bwMode="auto">
          <a:xfrm>
            <a:off x="304800" y="152400"/>
            <a:ext cx="7494485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00000"/>
                </a:solidFill>
              </a:rPr>
              <a:t>Photosystem II: Nature</a:t>
            </a:r>
            <a:r>
              <a:rPr lang="ja-JP" altLang="en-US" sz="2000" b="1" dirty="0">
                <a:solidFill>
                  <a:srgbClr val="000000"/>
                </a:solidFill>
                <a:latin typeface="Arial"/>
              </a:rPr>
              <a:t>’</a:t>
            </a:r>
            <a:r>
              <a:rPr lang="en-US" sz="2000" b="1" dirty="0">
                <a:solidFill>
                  <a:srgbClr val="000000"/>
                </a:solidFill>
              </a:rPr>
              <a:t>s sole method of catalyzing water-oxidation.</a:t>
            </a:r>
          </a:p>
        </p:txBody>
      </p:sp>
    </p:spTree>
    <p:extLst>
      <p:ext uri="{BB962C8B-B14F-4D97-AF65-F5344CB8AC3E}">
        <p14:creationId xmlns:p14="http://schemas.microsoft.com/office/powerpoint/2010/main" val="138746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71995" y="1919287"/>
            <a:ext cx="7772400" cy="1862818"/>
          </a:xfrm>
        </p:spPr>
        <p:txBody>
          <a:bodyPr>
            <a:normAutofit/>
          </a:bodyPr>
          <a:lstStyle/>
          <a:p>
            <a:r>
              <a:rPr lang="en-US" sz="3200" dirty="0"/>
              <a:t>Harnessing the sun’s energy: how we can learn from nature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58190" y="4058592"/>
            <a:ext cx="7086600" cy="2131491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/>
              <a:t>Dr. James D. Blakemore</a:t>
            </a:r>
          </a:p>
          <a:p>
            <a:pPr algn="l"/>
            <a:r>
              <a:rPr lang="en-US" sz="2000" dirty="0" smtClean="0"/>
              <a:t>Center for Chemical Innovation in Solar Fuels</a:t>
            </a:r>
            <a:endParaRPr lang="en-US" sz="2000" dirty="0"/>
          </a:p>
          <a:p>
            <a:pPr algn="l"/>
            <a:r>
              <a:rPr lang="en-US" sz="2000" dirty="0" smtClean="0"/>
              <a:t>Harry B. Gray Research Group</a:t>
            </a:r>
            <a:endParaRPr lang="en-US" sz="2000" dirty="0"/>
          </a:p>
          <a:p>
            <a:pPr algn="l"/>
            <a:endParaRPr lang="en-US" sz="2000" dirty="0" smtClean="0"/>
          </a:p>
          <a:p>
            <a:pPr algn="l"/>
            <a:r>
              <a:rPr lang="en-US" sz="2000" dirty="0" smtClean="0"/>
              <a:t>Saturday, September </a:t>
            </a:r>
            <a:r>
              <a:rPr lang="en-US" sz="2000" dirty="0" smtClean="0"/>
              <a:t>20, 2014</a:t>
            </a:r>
            <a:endParaRPr lang="en-US" sz="20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5385" y="245057"/>
            <a:ext cx="1743172" cy="174317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7375" y="6588125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7097" y="313999"/>
            <a:ext cx="1674230" cy="1674230"/>
          </a:xfrm>
          <a:prstGeom prst="rect">
            <a:avLst/>
          </a:prstGeom>
        </p:spPr>
      </p:pic>
      <p:pic>
        <p:nvPicPr>
          <p:cNvPr id="7" name="Picture 2" descr="C:\Users\schuttlj\AppData\Local\Microsoft\Windows\Temporary Internet Files\Content.Outlook\A49CIO1H\Logo-SHARK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90585" y="245057"/>
            <a:ext cx="2029315" cy="195705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413965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466"/>
            <a:ext cx="8229600" cy="761478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0000"/>
                </a:solidFill>
              </a:rPr>
              <a:t>Nature’s oxygen-evolving </a:t>
            </a:r>
            <a:r>
              <a:rPr lang="en-US" dirty="0" smtClean="0">
                <a:solidFill>
                  <a:srgbClr val="000000"/>
                </a:solidFill>
              </a:rPr>
              <a:t>complex</a:t>
            </a:r>
            <a:endParaRPr lang="en-US" dirty="0"/>
          </a:p>
        </p:txBody>
      </p:sp>
      <p:sp>
        <p:nvSpPr>
          <p:cNvPr id="31752" name="Text Box 7"/>
          <p:cNvSpPr txBox="1">
            <a:spLocks noChangeArrowheads="1"/>
          </p:cNvSpPr>
          <p:nvPr/>
        </p:nvSpPr>
        <p:spPr bwMode="auto">
          <a:xfrm>
            <a:off x="3581400" y="838200"/>
            <a:ext cx="4267200" cy="915988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sz="1800" dirty="0"/>
              <a:t>Active site: a Mn</a:t>
            </a:r>
            <a:r>
              <a:rPr lang="en-US" sz="1800" baseline="-25000" dirty="0"/>
              <a:t>4</a:t>
            </a:r>
            <a:r>
              <a:rPr lang="en-US" sz="1800" dirty="0"/>
              <a:t>Ca </a:t>
            </a:r>
            <a:r>
              <a:rPr lang="en-US" sz="1800" dirty="0" err="1"/>
              <a:t>oxo</a:t>
            </a:r>
            <a:r>
              <a:rPr lang="en-US" sz="1800" dirty="0"/>
              <a:t>-bridged cluster with mostly carboxylate ligation and a local base (R357).</a:t>
            </a:r>
          </a:p>
        </p:txBody>
      </p:sp>
      <p:sp>
        <p:nvSpPr>
          <p:cNvPr id="31753" name="Text Box 8"/>
          <p:cNvSpPr txBox="1">
            <a:spLocks noChangeArrowheads="1"/>
          </p:cNvSpPr>
          <p:nvPr/>
        </p:nvSpPr>
        <p:spPr bwMode="auto">
          <a:xfrm>
            <a:off x="173147" y="5863416"/>
            <a:ext cx="64008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200" dirty="0" err="1"/>
              <a:t>McEvoy</a:t>
            </a:r>
            <a:r>
              <a:rPr lang="en-US" sz="1200" dirty="0"/>
              <a:t> and </a:t>
            </a:r>
            <a:r>
              <a:rPr lang="en-US" sz="1200" dirty="0" err="1"/>
              <a:t>Brudvig</a:t>
            </a:r>
            <a:r>
              <a:rPr lang="en-US" sz="1200" dirty="0"/>
              <a:t>, </a:t>
            </a:r>
            <a:r>
              <a:rPr lang="en-US" sz="1200" i="1" dirty="0"/>
              <a:t>Chem. Rev</a:t>
            </a:r>
            <a:r>
              <a:rPr lang="en-US" sz="1200" i="1" dirty="0" smtClean="0"/>
              <a:t>.,</a:t>
            </a:r>
            <a:r>
              <a:rPr lang="en-US" sz="1200" dirty="0" smtClean="0"/>
              <a:t> </a:t>
            </a:r>
            <a:r>
              <a:rPr lang="en-US" sz="1200" b="1" dirty="0" smtClean="0"/>
              <a:t>2006</a:t>
            </a:r>
            <a:r>
              <a:rPr lang="en-US" sz="1200" dirty="0"/>
              <a:t>,</a:t>
            </a:r>
            <a:r>
              <a:rPr lang="en-US" sz="1200" dirty="0" smtClean="0"/>
              <a:t> </a:t>
            </a:r>
            <a:r>
              <a:rPr lang="en-US" sz="1200" i="1" dirty="0"/>
              <a:t>106</a:t>
            </a:r>
            <a:r>
              <a:rPr lang="en-US" sz="1200" dirty="0"/>
              <a:t>, 4455-4483.</a:t>
            </a:r>
            <a:br>
              <a:rPr lang="en-US" sz="1200" dirty="0"/>
            </a:br>
            <a:r>
              <a:rPr lang="en-US" sz="1200" dirty="0"/>
              <a:t>Ferreira, </a:t>
            </a:r>
            <a:r>
              <a:rPr lang="en-US" sz="1200" i="1" dirty="0"/>
              <a:t>et al.</a:t>
            </a:r>
            <a:r>
              <a:rPr lang="en-US" sz="1200" dirty="0"/>
              <a:t>, </a:t>
            </a:r>
            <a:r>
              <a:rPr lang="en-US" sz="1200" i="1" dirty="0" smtClean="0"/>
              <a:t>Science</a:t>
            </a:r>
            <a:r>
              <a:rPr lang="en-US" sz="1200" dirty="0" smtClean="0"/>
              <a:t>, </a:t>
            </a:r>
            <a:r>
              <a:rPr lang="en-US" sz="1200" b="1" dirty="0" smtClean="0"/>
              <a:t>2004</a:t>
            </a:r>
            <a:r>
              <a:rPr lang="en-US" sz="1200" dirty="0"/>
              <a:t>,</a:t>
            </a:r>
            <a:r>
              <a:rPr lang="en-US" sz="1200" dirty="0" smtClean="0"/>
              <a:t> </a:t>
            </a:r>
            <a:r>
              <a:rPr lang="en-US" sz="1200" i="1" dirty="0"/>
              <a:t>303</a:t>
            </a:r>
            <a:r>
              <a:rPr lang="en-US" sz="1200" dirty="0"/>
              <a:t>, 1831</a:t>
            </a:r>
            <a:r>
              <a:rPr lang="en-US" sz="1200" dirty="0" smtClean="0"/>
              <a:t>.</a:t>
            </a:r>
            <a:r>
              <a:rPr lang="en-US" sz="1200" dirty="0"/>
              <a:t/>
            </a:r>
            <a:br>
              <a:rPr lang="en-US" sz="1200" dirty="0"/>
            </a:br>
            <a:r>
              <a:rPr lang="en-US" sz="1200" dirty="0" err="1" smtClean="0"/>
              <a:t>Shen</a:t>
            </a:r>
            <a:r>
              <a:rPr lang="en-US" sz="1200" dirty="0" smtClean="0"/>
              <a:t>, et al., </a:t>
            </a:r>
            <a:r>
              <a:rPr lang="en-US" sz="1200" i="1" dirty="0" smtClean="0"/>
              <a:t>Nature,</a:t>
            </a:r>
            <a:r>
              <a:rPr lang="en-US" sz="1200" dirty="0" smtClean="0"/>
              <a:t> </a:t>
            </a:r>
            <a:r>
              <a:rPr lang="en-US" sz="1200" b="1" dirty="0" smtClean="0"/>
              <a:t>2011</a:t>
            </a:r>
            <a:r>
              <a:rPr lang="en-US" sz="1200" dirty="0"/>
              <a:t>,</a:t>
            </a:r>
            <a:r>
              <a:rPr lang="en-US" sz="1200" dirty="0" smtClean="0"/>
              <a:t> </a:t>
            </a:r>
            <a:r>
              <a:rPr lang="en-US" sz="1200" i="1" dirty="0" smtClean="0"/>
              <a:t>473</a:t>
            </a:r>
            <a:r>
              <a:rPr lang="en-US" sz="1200" dirty="0" smtClean="0"/>
              <a:t>, 55-60.</a:t>
            </a:r>
            <a:br>
              <a:rPr lang="en-US" sz="1200" dirty="0" smtClean="0"/>
            </a:br>
            <a:r>
              <a:rPr lang="en-US" sz="1200" dirty="0" err="1" smtClean="0"/>
              <a:t>Dau</a:t>
            </a:r>
            <a:r>
              <a:rPr lang="en-US" sz="1200" dirty="0" smtClean="0"/>
              <a:t>, </a:t>
            </a:r>
            <a:r>
              <a:rPr lang="en-US" sz="1200" dirty="0" err="1" smtClean="0"/>
              <a:t>Zaharieva</a:t>
            </a:r>
            <a:r>
              <a:rPr lang="en-US" sz="1200" dirty="0" smtClean="0"/>
              <a:t>, et al., </a:t>
            </a:r>
            <a:r>
              <a:rPr lang="en-US" sz="1200" i="1" dirty="0" smtClean="0"/>
              <a:t>Energy Environ. Sci., </a:t>
            </a:r>
            <a:r>
              <a:rPr lang="en-US" sz="1200" b="1" dirty="0" smtClean="0"/>
              <a:t>2012</a:t>
            </a:r>
            <a:r>
              <a:rPr lang="en-US" sz="1200" dirty="0"/>
              <a:t>, </a:t>
            </a:r>
            <a:r>
              <a:rPr lang="en-US" sz="1200" dirty="0" smtClean="0"/>
              <a:t>DOI:10.1039/C2EE21191B </a:t>
            </a:r>
          </a:p>
        </p:txBody>
      </p:sp>
      <p:sp>
        <p:nvSpPr>
          <p:cNvPr id="31754" name="Rectangle 9"/>
          <p:cNvSpPr>
            <a:spLocks noChangeArrowheads="1"/>
          </p:cNvSpPr>
          <p:nvPr/>
        </p:nvSpPr>
        <p:spPr bwMode="auto">
          <a:xfrm>
            <a:off x="533400" y="5220392"/>
            <a:ext cx="8001000" cy="482600"/>
          </a:xfrm>
          <a:prstGeom prst="rect">
            <a:avLst/>
          </a:prstGeom>
          <a:noFill/>
          <a:ln w="25400">
            <a:solidFill>
              <a:srgbClr val="FF0000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de-DE" sz="2400" dirty="0" smtClean="0"/>
              <a:t>[M=O]</a:t>
            </a:r>
            <a:r>
              <a:rPr lang="de-DE" sz="2400" baseline="30000" dirty="0" smtClean="0"/>
              <a:t>n+</a:t>
            </a:r>
            <a:r>
              <a:rPr lang="de-DE" sz="2400" dirty="0" smtClean="0"/>
              <a:t> </a:t>
            </a:r>
            <a:r>
              <a:rPr lang="de-DE" sz="2400" dirty="0"/>
              <a:t>+ 2H</a:t>
            </a:r>
            <a:r>
              <a:rPr lang="de-DE" sz="2400" baseline="-25000" dirty="0"/>
              <a:t>2</a:t>
            </a:r>
            <a:r>
              <a:rPr lang="de-DE" sz="2400" dirty="0"/>
              <a:t>O → [M-OH</a:t>
            </a:r>
            <a:r>
              <a:rPr lang="de-DE" sz="2400" baseline="-25000" dirty="0"/>
              <a:t>2</a:t>
            </a:r>
            <a:r>
              <a:rPr lang="de-DE" sz="2400" dirty="0"/>
              <a:t>]</a:t>
            </a:r>
            <a:r>
              <a:rPr lang="de-DE" sz="2400" baseline="30000" dirty="0"/>
              <a:t>(n-2)+</a:t>
            </a:r>
            <a:r>
              <a:rPr lang="de-DE" sz="2400" dirty="0"/>
              <a:t> + O</a:t>
            </a:r>
            <a:r>
              <a:rPr lang="de-DE" sz="2400" baseline="-25000" dirty="0"/>
              <a:t>2</a:t>
            </a:r>
            <a:r>
              <a:rPr lang="de-DE" sz="2400" dirty="0"/>
              <a:t> + 2H</a:t>
            </a:r>
            <a:r>
              <a:rPr lang="de-DE" sz="2400" baseline="30000" dirty="0"/>
              <a:t>+</a:t>
            </a:r>
            <a:r>
              <a:rPr lang="de-DE" sz="2400" dirty="0"/>
              <a:t> + 2e</a:t>
            </a:r>
            <a:r>
              <a:rPr lang="de-DE" sz="2400" baseline="30000" dirty="0"/>
              <a:t>-</a:t>
            </a:r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35323"/>
            <a:ext cx="27432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4648200" y="2017455"/>
            <a:ext cx="4267200" cy="2554545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dirty="0" err="1" smtClean="0"/>
              <a:t>E</a:t>
            </a:r>
            <a:r>
              <a:rPr lang="en-US" baseline="30000" dirty="0" err="1" smtClean="0"/>
              <a:t>o</a:t>
            </a:r>
            <a:r>
              <a:rPr lang="en-US" baseline="30000" dirty="0" smtClean="0"/>
              <a:t> </a:t>
            </a:r>
            <a:r>
              <a:rPr lang="en-US" dirty="0" smtClean="0"/>
              <a:t>(P</a:t>
            </a:r>
            <a:r>
              <a:rPr lang="en-US" baseline="-25000" dirty="0" smtClean="0"/>
              <a:t>680</a:t>
            </a:r>
            <a:r>
              <a:rPr lang="en-US" baseline="30000" dirty="0" smtClean="0"/>
              <a:t>+</a:t>
            </a:r>
            <a:r>
              <a:rPr lang="en-US" dirty="0" smtClean="0"/>
              <a:t>) = 1.25 V vs. NHE</a:t>
            </a:r>
            <a:br>
              <a:rPr lang="en-US" dirty="0" smtClean="0"/>
            </a:br>
            <a:endParaRPr lang="en-US" dirty="0" smtClean="0"/>
          </a:p>
          <a:p>
            <a:pPr algn="l" eaLnBrk="1" hangingPunct="1"/>
            <a:r>
              <a:rPr lang="en-US" dirty="0" smtClean="0"/>
              <a:t>Oxygen evolution occurs down to pH 5.</a:t>
            </a:r>
            <a:br>
              <a:rPr lang="en-US" dirty="0" smtClean="0"/>
            </a:br>
            <a:r>
              <a:rPr lang="en-US" dirty="0" err="1" smtClean="0"/>
              <a:t>E</a:t>
            </a:r>
            <a:r>
              <a:rPr lang="en-US" baseline="30000" dirty="0" err="1" smtClean="0"/>
              <a:t>o</a:t>
            </a:r>
            <a:r>
              <a:rPr lang="en-US" dirty="0" smtClean="0">
                <a:sym typeface="Symbol"/>
              </a:rPr>
              <a:t> (pH 5) = 935 mV</a:t>
            </a:r>
            <a:br>
              <a:rPr lang="en-US" dirty="0" smtClean="0">
                <a:sym typeface="Symbol"/>
              </a:rPr>
            </a:br>
            <a:endParaRPr lang="en-US" dirty="0" smtClean="0">
              <a:sym typeface="Symbol"/>
            </a:endParaRPr>
          </a:p>
          <a:p>
            <a:pPr algn="l" eaLnBrk="1" hangingPunct="1"/>
            <a:r>
              <a:rPr lang="en-US" dirty="0" smtClean="0">
                <a:sym typeface="Symbol"/>
              </a:rPr>
              <a:t>Therefore, “</a:t>
            </a:r>
            <a:r>
              <a:rPr lang="en-US" dirty="0" err="1" smtClean="0">
                <a:sym typeface="Symbol"/>
              </a:rPr>
              <a:t>overpotential</a:t>
            </a:r>
            <a:r>
              <a:rPr lang="en-US" dirty="0" smtClean="0">
                <a:sym typeface="Symbol"/>
              </a:rPr>
              <a:t>” for natural oxygen evolution is </a:t>
            </a:r>
            <a:r>
              <a:rPr lang="en-US" b="1" dirty="0" smtClean="0">
                <a:sym typeface="Symbol"/>
              </a:rPr>
              <a:t>less than 300 mV</a:t>
            </a:r>
            <a:r>
              <a:rPr lang="en-US" dirty="0" smtClean="0">
                <a:sym typeface="Symbol"/>
              </a:rPr>
              <a:t>.</a:t>
            </a:r>
          </a:p>
          <a:p>
            <a:pPr algn="l" eaLnBrk="1" hangingPunct="1"/>
            <a:r>
              <a:rPr lang="en-US" dirty="0">
                <a:sym typeface="Symbol"/>
              </a:rPr>
              <a:t/>
            </a:r>
            <a:br>
              <a:rPr lang="en-US" dirty="0">
                <a:sym typeface="Symbol"/>
              </a:rPr>
            </a:br>
            <a:r>
              <a:rPr lang="en-US" dirty="0" smtClean="0">
                <a:sym typeface="Symbol"/>
              </a:rPr>
              <a:t>Even the </a:t>
            </a:r>
            <a:r>
              <a:rPr lang="en-US" u="sng" dirty="0" smtClean="0">
                <a:sym typeface="Symbol"/>
              </a:rPr>
              <a:t>best</a:t>
            </a:r>
            <a:r>
              <a:rPr lang="en-US" dirty="0" smtClean="0">
                <a:sym typeface="Symbol"/>
              </a:rPr>
              <a:t> manganese oxides have an </a:t>
            </a:r>
            <a:r>
              <a:rPr lang="en-US" dirty="0" err="1" smtClean="0">
                <a:sym typeface="Symbol"/>
              </a:rPr>
              <a:t>overpotential</a:t>
            </a:r>
            <a:r>
              <a:rPr lang="en-US" dirty="0" smtClean="0">
                <a:sym typeface="Symbol"/>
              </a:rPr>
              <a:t> of around 560 mV.</a:t>
            </a:r>
            <a:endParaRPr lang="en-US" dirty="0"/>
          </a:p>
        </p:txBody>
      </p:sp>
      <p:sp>
        <p:nvSpPr>
          <p:cNvPr id="10" name="Text Box 7"/>
          <p:cNvSpPr txBox="1">
            <a:spLocks noChangeArrowheads="1"/>
          </p:cNvSpPr>
          <p:nvPr/>
        </p:nvSpPr>
        <p:spPr bwMode="auto">
          <a:xfrm>
            <a:off x="254000" y="4686662"/>
            <a:ext cx="4267200" cy="338554"/>
          </a:xfrm>
          <a:prstGeom prst="rect">
            <a:avLst/>
          </a:prstGeom>
          <a:solidFill>
            <a:schemeClr val="accent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/>
            <a:r>
              <a:rPr lang="en-US" dirty="0" smtClean="0"/>
              <a:t>TOF ~ </a:t>
            </a:r>
            <a:r>
              <a:rPr lang="en-US" b="1" dirty="0" smtClean="0"/>
              <a:t>100 </a:t>
            </a:r>
            <a:r>
              <a:rPr lang="en-US" b="1" dirty="0" err="1" smtClean="0"/>
              <a:t>mol</a:t>
            </a:r>
            <a:r>
              <a:rPr lang="en-US" b="1" dirty="0" smtClean="0"/>
              <a:t> O</a:t>
            </a:r>
            <a:r>
              <a:rPr lang="en-US" b="1" baseline="-25000" dirty="0" smtClean="0"/>
              <a:t>2</a:t>
            </a:r>
            <a:r>
              <a:rPr lang="en-US" b="1" dirty="0" smtClean="0"/>
              <a:t> (</a:t>
            </a:r>
            <a:r>
              <a:rPr lang="en-US" b="1" dirty="0" err="1" smtClean="0"/>
              <a:t>mol</a:t>
            </a:r>
            <a:r>
              <a:rPr lang="en-US" b="1" dirty="0" smtClean="0"/>
              <a:t> OEC)</a:t>
            </a:r>
            <a:r>
              <a:rPr lang="en-US" b="1" baseline="30000" dirty="0" smtClean="0"/>
              <a:t>-1</a:t>
            </a:r>
            <a:r>
              <a:rPr lang="en-US" b="1" dirty="0" smtClean="0"/>
              <a:t> sec</a:t>
            </a:r>
            <a:r>
              <a:rPr lang="en-US" b="1" baseline="30000" dirty="0" smtClean="0"/>
              <a:t>-1</a:t>
            </a:r>
            <a:endParaRPr lang="en-US" b="1" baseline="30000" dirty="0"/>
          </a:p>
        </p:txBody>
      </p:sp>
      <p:sp>
        <p:nvSpPr>
          <p:cNvPr id="11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0C8004B3-B109-3344-8522-19B570631FFD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8348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>
                <a:latin typeface="Helvetica"/>
                <a:cs typeface="Helvetica"/>
              </a:rPr>
              <a:t>M</a:t>
            </a:r>
            <a:r>
              <a:rPr lang="en-US" dirty="0" smtClean="0">
                <a:latin typeface="Helvetica"/>
                <a:cs typeface="Helvetica"/>
              </a:rPr>
              <a:t>etal oxides for energy conversion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A757-407F-4B4C-8680-4642C7622899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258496"/>
            <a:ext cx="6553200" cy="49137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 Box 11"/>
          <p:cNvSpPr txBox="1">
            <a:spLocks noChangeArrowheads="1"/>
          </p:cNvSpPr>
          <p:nvPr/>
        </p:nvSpPr>
        <p:spPr bwMode="auto">
          <a:xfrm>
            <a:off x="76200" y="6451663"/>
            <a:ext cx="79248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37931725" indent="-37474525"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eaLnBrk="0" hangingPunct="0"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1600"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algn="l" eaLnBrk="1" hangingPunct="1">
              <a:spcBef>
                <a:spcPct val="50000"/>
              </a:spcBef>
            </a:pPr>
            <a:r>
              <a:rPr lang="en-US" sz="1400" dirty="0" smtClean="0"/>
              <a:t>Iridium oxide material from: Blakemore, </a:t>
            </a:r>
            <a:r>
              <a:rPr lang="en-US" sz="1400" i="1" dirty="0" smtClean="0"/>
              <a:t>et al.</a:t>
            </a:r>
            <a:r>
              <a:rPr lang="en-US" sz="1400" dirty="0" smtClean="0"/>
              <a:t>, </a:t>
            </a:r>
            <a:r>
              <a:rPr lang="en-US" sz="1400" i="1" dirty="0" err="1" smtClean="0"/>
              <a:t>Inorg</a:t>
            </a:r>
            <a:r>
              <a:rPr lang="en-US" sz="1400" i="1" dirty="0" smtClean="0"/>
              <a:t>. </a:t>
            </a:r>
            <a:r>
              <a:rPr lang="en-US" sz="1400" i="1" dirty="0" err="1" smtClean="0"/>
              <a:t>Chem</a:t>
            </a:r>
            <a:r>
              <a:rPr lang="en-US" sz="1400" dirty="0" smtClean="0"/>
              <a:t>, </a:t>
            </a:r>
            <a:r>
              <a:rPr lang="en-US" sz="1400" b="1" dirty="0" smtClean="0"/>
              <a:t>2012</a:t>
            </a:r>
            <a:r>
              <a:rPr lang="en-US" sz="1400" dirty="0" smtClean="0"/>
              <a:t>.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0730000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1066800"/>
            <a:ext cx="2819400" cy="46783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Helvetica"/>
                <a:cs typeface="Helvetica"/>
              </a:rPr>
              <a:t>A device for overall water splitting</a:t>
            </a:r>
            <a:endParaRPr lang="en-US" dirty="0">
              <a:latin typeface="Helvetica"/>
              <a:cs typeface="Helvetica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7A02-0E75-4976-A2F1-DE6970C2F8E9}" type="slidenum">
              <a:rPr lang="en-US" smtClean="0"/>
              <a:pPr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495" r="879"/>
          <a:stretch/>
        </p:blipFill>
        <p:spPr>
          <a:xfrm>
            <a:off x="3456432" y="199252"/>
            <a:ext cx="5486400" cy="652573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451" y="6521498"/>
            <a:ext cx="14334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latin typeface="Helvetica"/>
                <a:cs typeface="Helvetica"/>
              </a:rPr>
              <a:t>Figure: Liz </a:t>
            </a:r>
            <a:r>
              <a:rPr lang="en-US" sz="1200" dirty="0" err="1" smtClean="0">
                <a:latin typeface="Helvetica"/>
                <a:cs typeface="Helvetica"/>
              </a:rPr>
              <a:t>Santori</a:t>
            </a:r>
            <a:endParaRPr lang="en-US" sz="12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355919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ames\Desktop\102MSDCF\DSC0019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029200" y="26670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so let’s do it!</a:t>
            </a:r>
            <a:endParaRPr lang="en-US" sz="4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14600" y="4038600"/>
            <a:ext cx="3276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spcBef>
                <a:spcPts val="0"/>
              </a:spcBef>
              <a:spcAft>
                <a:spcPts val="0"/>
              </a:spcAft>
            </a:pPr>
            <a:r>
              <a:rPr lang="en-US" sz="4000" dirty="0" smtClean="0">
                <a:solidFill>
                  <a:prstClr val="white"/>
                </a:solidFill>
                <a:latin typeface="Arial" pitchFamily="34" charset="0"/>
                <a:cs typeface="Arial" pitchFamily="34" charset="0"/>
              </a:rPr>
              <a:t>thanks</a:t>
            </a:r>
            <a:endParaRPr lang="en-US" sz="4000" dirty="0">
              <a:solidFill>
                <a:prstClr val="white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6596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Outline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Motivation for our work</a:t>
            </a:r>
          </a:p>
          <a:p>
            <a:endParaRPr lang="en-US" dirty="0"/>
          </a:p>
          <a:p>
            <a:r>
              <a:rPr lang="en-US" dirty="0" smtClean="0"/>
              <a:t>Why solar?</a:t>
            </a:r>
          </a:p>
          <a:p>
            <a:endParaRPr lang="en-US" dirty="0"/>
          </a:p>
          <a:p>
            <a:r>
              <a:rPr lang="en-US" dirty="0" smtClean="0"/>
              <a:t>Natural photosynthesis</a:t>
            </a:r>
          </a:p>
          <a:p>
            <a:pPr lvl="1"/>
            <a:r>
              <a:rPr lang="en-US" dirty="0" smtClean="0"/>
              <a:t>Energy conversion and storage</a:t>
            </a:r>
          </a:p>
          <a:p>
            <a:pPr lvl="1"/>
            <a:endParaRPr lang="en-US" dirty="0"/>
          </a:p>
          <a:p>
            <a:r>
              <a:rPr lang="en-US" dirty="0" smtClean="0"/>
              <a:t>Artificial photosynthesis</a:t>
            </a:r>
          </a:p>
          <a:p>
            <a:pPr lvl="1"/>
            <a:r>
              <a:rPr lang="en-US" dirty="0" smtClean="0"/>
              <a:t>Introduction to some aspects of catalysis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A757-407F-4B4C-8680-4642C7622899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32972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0942"/>
            <a:ext cx="8229600" cy="627785"/>
          </a:xfrm>
        </p:spPr>
        <p:txBody>
          <a:bodyPr/>
          <a:lstStyle/>
          <a:p>
            <a:r>
              <a:rPr lang="en-US" sz="3200" dirty="0" smtClean="0"/>
              <a:t>Motivation: Climate, energy, and geopolitics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A757-407F-4B4C-8680-4642C7622899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034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762000"/>
            <a:ext cx="8763000" cy="3687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800" y="4419600"/>
            <a:ext cx="7645400" cy="1978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363" y="6519446"/>
            <a:ext cx="19478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sz="1400" i="1" dirty="0" smtClean="0">
                <a:solidFill>
                  <a:srgbClr val="000000"/>
                </a:solidFill>
              </a:rPr>
              <a:t>Science</a:t>
            </a:r>
            <a:r>
              <a:rPr lang="en-US" sz="1400" dirty="0" smtClean="0">
                <a:solidFill>
                  <a:srgbClr val="000000"/>
                </a:solidFill>
              </a:rPr>
              <a:t>, 7 October 2011</a:t>
            </a:r>
            <a:endParaRPr lang="en-US" sz="1400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09946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mechanism for warming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7A02-0E75-4976-A2F1-DE6970C2F8E9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417638"/>
            <a:ext cx="6878595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396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44766"/>
          </a:xfrm>
        </p:spPr>
        <p:txBody>
          <a:bodyPr/>
          <a:lstStyle/>
          <a:p>
            <a:r>
              <a:rPr lang="en-US" sz="3200" dirty="0" smtClean="0"/>
              <a:t>Current energy sources: mostly carbon</a:t>
            </a:r>
            <a:endParaRPr lang="en-US" sz="32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7A02-0E75-4976-A2F1-DE6970C2F8E9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044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00" y="1079528"/>
            <a:ext cx="8750300" cy="4337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5900" y="5417091"/>
            <a:ext cx="476338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b="1" dirty="0" smtClean="0">
                <a:latin typeface="Helvetica"/>
                <a:cs typeface="Helvetica"/>
              </a:rPr>
              <a:t>Global primary energy supply, 2008</a:t>
            </a:r>
            <a:r>
              <a:rPr lang="en-US" dirty="0" smtClean="0">
                <a:latin typeface="Helvetica"/>
                <a:cs typeface="Helvetica"/>
              </a:rPr>
              <a:t>.</a:t>
            </a:r>
            <a:br>
              <a:rPr lang="en-US" dirty="0" smtClean="0">
                <a:latin typeface="Helvetica"/>
                <a:cs typeface="Helvetica"/>
              </a:rPr>
            </a:br>
            <a:r>
              <a:rPr lang="en-US" sz="1200" dirty="0">
                <a:latin typeface="Helvetica"/>
                <a:cs typeface="Helvetica"/>
              </a:rPr>
              <a:t>From: </a:t>
            </a:r>
            <a:r>
              <a:rPr lang="en-US" sz="1200" dirty="0" smtClean="0">
                <a:latin typeface="Helvetica"/>
                <a:cs typeface="Helvetica"/>
              </a:rPr>
              <a:t>IPCC</a:t>
            </a:r>
            <a:r>
              <a:rPr lang="en-US" sz="1200" dirty="0">
                <a:latin typeface="Helvetica"/>
                <a:cs typeface="Helvetica"/>
              </a:rPr>
              <a:t>, 2011: IPCC Special Report on Renewable Energy Sources and Climate Change Mitigation. </a:t>
            </a:r>
          </a:p>
        </p:txBody>
      </p:sp>
    </p:spTree>
    <p:extLst>
      <p:ext uri="{BB962C8B-B14F-4D97-AF65-F5344CB8AC3E}">
        <p14:creationId xmlns:p14="http://schemas.microsoft.com/office/powerpoint/2010/main" val="3373228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Transportation is a major driver of emissions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F750D2-A640-F94A-B3A5-38AE608A211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73745" y="1165412"/>
            <a:ext cx="4371083" cy="49341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68917" y="6376952"/>
            <a:ext cx="43903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prstClr val="black"/>
                </a:solidFill>
                <a:latin typeface="Helvetica"/>
                <a:cs typeface="Helvetica"/>
              </a:rPr>
              <a:t>Bryan Walsh, </a:t>
            </a:r>
            <a:r>
              <a:rPr lang="en-US" sz="1200" i="1" dirty="0" smtClean="0">
                <a:solidFill>
                  <a:prstClr val="black"/>
                </a:solidFill>
                <a:latin typeface="Helvetica"/>
                <a:cs typeface="Helvetica"/>
              </a:rPr>
              <a:t>Time Magazine</a:t>
            </a:r>
            <a:r>
              <a:rPr lang="en-US" sz="1200" dirty="0" smtClean="0">
                <a:solidFill>
                  <a:prstClr val="black"/>
                </a:solidFill>
                <a:latin typeface="Helvetica"/>
                <a:cs typeface="Helvetica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Helvetica"/>
                <a:cs typeface="Helvetica"/>
              </a:rPr>
              <a:t>2013</a:t>
            </a:r>
            <a:r>
              <a:rPr lang="en-US" sz="1200" dirty="0" smtClean="0">
                <a:solidFill>
                  <a:prstClr val="black"/>
                </a:solidFill>
                <a:latin typeface="Helvetica"/>
                <a:cs typeface="Helvetica"/>
              </a:rPr>
              <a:t>, </a:t>
            </a:r>
            <a:r>
              <a:rPr lang="en-US" sz="1200" i="1" dirty="0" smtClean="0">
                <a:solidFill>
                  <a:prstClr val="black"/>
                </a:solidFill>
                <a:latin typeface="Helvetica"/>
                <a:cs typeface="Helvetica"/>
              </a:rPr>
              <a:t>181</a:t>
            </a:r>
            <a:r>
              <a:rPr lang="en-US" sz="1200" dirty="0" smtClean="0">
                <a:solidFill>
                  <a:prstClr val="black"/>
                </a:solidFill>
                <a:latin typeface="Helvetica"/>
                <a:cs typeface="Helvetica"/>
              </a:rPr>
              <a:t>, B1-B4 (4 Feb 2013).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009278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1747"/>
          </a:xfrm>
        </p:spPr>
        <p:txBody>
          <a:bodyPr/>
          <a:lstStyle/>
          <a:p>
            <a:r>
              <a:rPr lang="en-US" sz="3200" dirty="0" smtClean="0"/>
              <a:t>Let the sunshine in!!</a:t>
            </a:r>
            <a:endParaRPr lang="en-US" sz="3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69A757-407F-4B4C-8680-4642C7622899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10137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99" y="1065471"/>
            <a:ext cx="8763001" cy="3269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4799" y="6247824"/>
            <a:ext cx="258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Cho, </a:t>
            </a:r>
            <a:r>
              <a:rPr lang="en-US" sz="1400" i="1" dirty="0" smtClean="0">
                <a:latin typeface="Helvetica"/>
                <a:cs typeface="Helvetica"/>
              </a:rPr>
              <a:t>Science</a:t>
            </a:r>
            <a:r>
              <a:rPr lang="en-US" sz="1400" dirty="0" smtClean="0">
                <a:latin typeface="Helvetica"/>
                <a:cs typeface="Helvetica"/>
              </a:rPr>
              <a:t>, 13 August 2011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33400" y="4800600"/>
            <a:ext cx="8077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/>
              <a:t>Conclusion: We need </a:t>
            </a:r>
            <a:r>
              <a:rPr lang="en-US" sz="2400" b="1" dirty="0" smtClean="0"/>
              <a:t>cheaper</a:t>
            </a:r>
            <a:r>
              <a:rPr lang="en-US" sz="2400" dirty="0" smtClean="0"/>
              <a:t>, </a:t>
            </a:r>
            <a:r>
              <a:rPr lang="en-US" sz="2400" b="1" dirty="0" smtClean="0"/>
              <a:t>more efficient </a:t>
            </a:r>
            <a:r>
              <a:rPr lang="en-US" sz="2400" dirty="0" smtClean="0"/>
              <a:t>solar energy conversion and  storage!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92624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28324"/>
          </a:xfrm>
        </p:spPr>
        <p:txBody>
          <a:bodyPr/>
          <a:lstStyle/>
          <a:p>
            <a:r>
              <a:rPr lang="en-US" sz="3600" dirty="0" smtClean="0"/>
              <a:t>Limitations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0C7A02-0E75-4976-A2F1-DE6970C2F8E9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1024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842" y="2706905"/>
            <a:ext cx="4367791" cy="2603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5233" y="2438400"/>
            <a:ext cx="3962400" cy="3140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28842" y="6324118"/>
            <a:ext cx="25803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Cho, </a:t>
            </a:r>
            <a:r>
              <a:rPr lang="en-US" sz="1400" i="1" dirty="0" smtClean="0">
                <a:latin typeface="Helvetica"/>
                <a:cs typeface="Helvetica"/>
              </a:rPr>
              <a:t>Science</a:t>
            </a:r>
            <a:r>
              <a:rPr lang="en-US" sz="1400" dirty="0" smtClean="0">
                <a:latin typeface="Helvetica"/>
                <a:cs typeface="Helvetica"/>
              </a:rPr>
              <a:t>, 13 August 2011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25901" y="1007411"/>
            <a:ext cx="833321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latin typeface="Helvetica"/>
                <a:cs typeface="Helvetica"/>
              </a:rPr>
              <a:t>Sunlight is not necessarily “strong” in areas of high energy use (cities and regions of high population), thus</a:t>
            </a:r>
          </a:p>
          <a:p>
            <a:pPr algn="ctr"/>
            <a:r>
              <a:rPr lang="en-US" sz="2400" b="1" dirty="0" smtClean="0">
                <a:latin typeface="Helvetica"/>
                <a:cs typeface="Helvetica"/>
              </a:rPr>
              <a:t>energy storage and transport </a:t>
            </a:r>
            <a:r>
              <a:rPr lang="en-US" sz="2400" dirty="0" smtClean="0">
                <a:latin typeface="Helvetica"/>
                <a:cs typeface="Helvetica"/>
              </a:rPr>
              <a:t>a key issue.</a:t>
            </a:r>
            <a:endParaRPr lang="en-US" sz="2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1947203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1122</TotalTime>
  <Words>660</Words>
  <Application>Microsoft Macintosh PowerPoint</Application>
  <PresentationFormat>On-screen Show (4:3)</PresentationFormat>
  <Paragraphs>143</Paragraphs>
  <Slides>23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26" baseType="lpstr">
      <vt:lpstr>Office Theme</vt:lpstr>
      <vt:lpstr>1_Office Theme</vt:lpstr>
      <vt:lpstr>CS ChemDraw Drawing</vt:lpstr>
      <vt:lpstr>NSF CCI Solar Solar Energy Activity Laboratory</vt:lpstr>
      <vt:lpstr>Harnessing the sun’s energy: how we can learn from nature</vt:lpstr>
      <vt:lpstr>Outline</vt:lpstr>
      <vt:lpstr>Motivation: Climate, energy, and geopolitics</vt:lpstr>
      <vt:lpstr>A mechanism for warming</vt:lpstr>
      <vt:lpstr>Current energy sources: mostly carbon</vt:lpstr>
      <vt:lpstr>Transportation is a major driver of emissions</vt:lpstr>
      <vt:lpstr>Let the sunshine in!!</vt:lpstr>
      <vt:lpstr>Limitations</vt:lpstr>
      <vt:lpstr>Concentrate and Store</vt:lpstr>
      <vt:lpstr>PowerPoint Presentation</vt:lpstr>
      <vt:lpstr>PowerPoint Presentation</vt:lpstr>
      <vt:lpstr>Energy conversion: photochemistry and catalysis</vt:lpstr>
      <vt:lpstr>Bio-inspired Artificial Photosynthesis</vt:lpstr>
      <vt:lpstr>PowerPoint Presentation</vt:lpstr>
      <vt:lpstr>CCI Principal Investigators</vt:lpstr>
      <vt:lpstr>PowerPoint Presentation</vt:lpstr>
      <vt:lpstr>Inspiration from photosystem II</vt:lpstr>
      <vt:lpstr>PowerPoint Presentation</vt:lpstr>
      <vt:lpstr>Nature’s oxygen-evolving complex</vt:lpstr>
      <vt:lpstr>Metal oxides for energy conversion</vt:lpstr>
      <vt:lpstr>A device for overall water splitting</vt:lpstr>
      <vt:lpstr>PowerPoint Presentation</vt:lpstr>
    </vt:vector>
  </TitlesOfParts>
  <Manager/>
  <Company>California Institute of Technology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Molecular proton-reduction catalysts on silicon photocathodes</dc:title>
  <dc:subject/>
  <dc:creator>James Blakemore</dc:creator>
  <cp:keywords/>
  <dc:description/>
  <cp:lastModifiedBy>Michelle Hansen</cp:lastModifiedBy>
  <cp:revision>70</cp:revision>
  <cp:lastPrinted>2012-08-27T17:01:42Z</cp:lastPrinted>
  <dcterms:created xsi:type="dcterms:W3CDTF">2012-07-09T15:49:48Z</dcterms:created>
  <dcterms:modified xsi:type="dcterms:W3CDTF">2014-09-19T21:30:29Z</dcterms:modified>
  <cp:category/>
</cp:coreProperties>
</file>