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32" r:id="rId2"/>
    <p:sldId id="322" r:id="rId3"/>
    <p:sldId id="321" r:id="rId4"/>
    <p:sldId id="316" r:id="rId5"/>
    <p:sldId id="333" r:id="rId6"/>
    <p:sldId id="334" r:id="rId7"/>
    <p:sldId id="335" r:id="rId8"/>
    <p:sldId id="336" r:id="rId9"/>
    <p:sldId id="337" r:id="rId10"/>
    <p:sldId id="338" r:id="rId11"/>
    <p:sldId id="339" r:id="rId12"/>
    <p:sldId id="340" r:id="rId13"/>
    <p:sldId id="329" r:id="rId14"/>
    <p:sldId id="324" r:id="rId15"/>
    <p:sldId id="325" r:id="rId16"/>
    <p:sldId id="330" r:id="rId17"/>
    <p:sldId id="30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76" autoAdjust="0"/>
    <p:restoredTop sz="38087" autoAdjust="0"/>
  </p:normalViewPr>
  <p:slideViewPr>
    <p:cSldViewPr snapToGrid="0" snapToObjects="1">
      <p:cViewPr varScale="1">
        <p:scale>
          <a:sx n="30" d="100"/>
          <a:sy n="30" d="100"/>
        </p:scale>
        <p:origin x="151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F9F0FE-9FC3-ED4E-B7E5-F95C70B6512C}"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4BB9B-B78C-BC43-AE1C-589921419F86}" type="slidenum">
              <a:rPr lang="en-US" smtClean="0"/>
              <a:t>‹#›</a:t>
            </a:fld>
            <a:endParaRPr lang="en-US"/>
          </a:p>
        </p:txBody>
      </p:sp>
    </p:spTree>
    <p:extLst>
      <p:ext uri="{BB962C8B-B14F-4D97-AF65-F5344CB8AC3E}">
        <p14:creationId xmlns:p14="http://schemas.microsoft.com/office/powerpoint/2010/main" val="2527542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start this presentation, I want</a:t>
            </a:r>
            <a:r>
              <a:rPr lang="en-US" baseline="0" dirty="0" smtClean="0"/>
              <a:t> students to be involved from the start. This discussion question is a simple way to get students talking to each other and activate their preexisting knowledge on solar cells. I try to relate future slides to facts students typically know about solar cells (ex. What color are the solar panels you see on roofs? Why are they that color?).</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2</a:t>
            </a:fld>
            <a:endParaRPr lang="en-US"/>
          </a:p>
        </p:txBody>
      </p:sp>
    </p:spTree>
    <p:extLst>
      <p:ext uri="{BB962C8B-B14F-4D97-AF65-F5344CB8AC3E}">
        <p14:creationId xmlns:p14="http://schemas.microsoft.com/office/powerpoint/2010/main" val="329929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fish the dyed slide</a:t>
            </a:r>
            <a:r>
              <a:rPr lang="en-US" baseline="0" dirty="0" smtClean="0"/>
              <a:t> out of the blackberry juice bag and rinse any pieces of blackberry back into the bag with a squirt bottle. When students do this at their desks, the tweezers can be a little tricky for them to handle. If it’s easier, you can have students grab the slides out with their fingers, but remind them to hold it by the edges only! We don’t want anyone to accidentally wipe the titanium dioxide off the slide.</a:t>
            </a:r>
          </a:p>
          <a:p>
            <a:endParaRPr lang="en-US" baseline="0" dirty="0" smtClean="0"/>
          </a:p>
          <a:p>
            <a:r>
              <a:rPr lang="en-US" baseline="0" dirty="0" smtClean="0"/>
              <a:t>CRITICAL: For high performance cells, this slide must be thoroughly dried by the next steps. Water will severely impair the performance of the cell by diluting the conducting liquid (electrolyte) that we add to complete the cell. Pat the cells dry. Don’t rub! </a:t>
            </a:r>
            <a:r>
              <a:rPr lang="en-US" baseline="0" smtClean="0"/>
              <a:t>That will remove the titanium dioxide.</a:t>
            </a:r>
            <a:endParaRPr lang="en-US" dirty="0" smtClean="0"/>
          </a:p>
          <a:p>
            <a:endParaRPr lang="en-US" dirty="0" smtClean="0"/>
          </a:p>
          <a:p>
            <a:r>
              <a:rPr lang="en-US" dirty="0" smtClean="0"/>
              <a:t>Students have now created the two halves of their cells.</a:t>
            </a:r>
            <a:r>
              <a:rPr lang="en-US" baseline="0" dirty="0" smtClean="0"/>
              <a:t> To allow for the final step of collection, they need to fully assemble their cell. I like to call this the “Juice from Juice sandwich” when I demonstrate this in front of the class. All the good stuff in a Juice from Juice sandwich is on the inside, just like in a peanut butter and jelly sandwich. This sandwich means that the dye-soaked side of the first slide and the graphite-coated side of the second slide face each other to make the sandwich.</a:t>
            </a:r>
          </a:p>
          <a:p>
            <a:endParaRPr lang="en-US" baseline="0" dirty="0" smtClean="0"/>
          </a:p>
          <a:p>
            <a:r>
              <a:rPr lang="en-US" baseline="0" dirty="0" smtClean="0"/>
              <a:t>I recommend that you ask your students to double check that the two conductive sides of the glass are facing each other. If they want to be completely sure, students can use their </a:t>
            </a:r>
            <a:r>
              <a:rPr lang="en-US" baseline="0" dirty="0" err="1" smtClean="0"/>
              <a:t>multimeters</a:t>
            </a:r>
            <a:r>
              <a:rPr lang="en-US" baseline="0" dirty="0" smtClean="0"/>
              <a:t> to check each slide for conductivity. When they do this measurement on the dye-coated slide, make sure they place the red and black leads on the clear part of the glass, not on the dye, otherwise the multimeter won’t read the correct value. </a:t>
            </a:r>
          </a:p>
          <a:p>
            <a:endParaRPr lang="en-US" baseline="0" dirty="0" smtClean="0"/>
          </a:p>
          <a:p>
            <a:r>
              <a:rPr lang="en-US" baseline="0" dirty="0" smtClean="0"/>
              <a:t>As the final picture here shows, the slides should not be placed so that they completely overlap with each other. In order to test the cells, the students should offset the slides so that each edge has an overhang for the alligator clips. The binder clips go on the side with NO overhang. Make sure that students are placing the binder clips at the edges of the slides. If the clips cover the slides, the cell will absorb very little light when the students test them.</a:t>
            </a:r>
          </a:p>
        </p:txBody>
      </p:sp>
      <p:sp>
        <p:nvSpPr>
          <p:cNvPr id="4" name="Slide Number Placeholder 3"/>
          <p:cNvSpPr>
            <a:spLocks noGrp="1"/>
          </p:cNvSpPr>
          <p:nvPr>
            <p:ph type="sldNum" sz="quarter" idx="10"/>
          </p:nvPr>
        </p:nvSpPr>
        <p:spPr/>
        <p:txBody>
          <a:bodyPr/>
          <a:lstStyle/>
          <a:p>
            <a:fld id="{3864BB9B-B78C-BC43-AE1C-589921419F86}" type="slidenum">
              <a:rPr lang="en-US" smtClean="0"/>
              <a:t>11</a:t>
            </a:fld>
            <a:endParaRPr lang="en-US"/>
          </a:p>
        </p:txBody>
      </p:sp>
    </p:spTree>
    <p:extLst>
      <p:ext uri="{BB962C8B-B14F-4D97-AF65-F5344CB8AC3E}">
        <p14:creationId xmlns:p14="http://schemas.microsoft.com/office/powerpoint/2010/main" val="455664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step is to add in a few drops of electrolyte – or conducting liquid. Students have typically heard about electrolytes in the context of sports drinks. Electrolytes are just ions. By adding an electrolyte solution (iodide/triiodide), we allow the two sides of the solar cell to pass electrons from one side to the other. I like to compare the slides without this conducting liquid to two people on opposite sides of the globe. They have the ability to talk, but without a cell phone or computer, they can’t talk to each other. In the same way, the two slides without electrolyte solution can not “talk;” they cannot move electrons between the two sides of the cell.</a:t>
            </a:r>
          </a:p>
          <a:p>
            <a:endParaRPr lang="en-US" baseline="0" dirty="0" smtClean="0"/>
          </a:p>
          <a:p>
            <a:r>
              <a:rPr lang="en-US" baseline="0" dirty="0" smtClean="0"/>
              <a:t>It’s helpful to point out where the electrolyte will go by walking around the classroom and indicating the gap between the slides. This gap is had to see from far away so I walk around the classroom to each group to point it out.</a:t>
            </a:r>
          </a:p>
        </p:txBody>
      </p:sp>
      <p:sp>
        <p:nvSpPr>
          <p:cNvPr id="4" name="Slide Number Placeholder 3"/>
          <p:cNvSpPr>
            <a:spLocks noGrp="1"/>
          </p:cNvSpPr>
          <p:nvPr>
            <p:ph type="sldNum" sz="quarter" idx="10"/>
          </p:nvPr>
        </p:nvSpPr>
        <p:spPr/>
        <p:txBody>
          <a:bodyPr/>
          <a:lstStyle/>
          <a:p>
            <a:fld id="{3864BB9B-B78C-BC43-AE1C-589921419F86}" type="slidenum">
              <a:rPr lang="en-US" smtClean="0"/>
              <a:t>12</a:t>
            </a:fld>
            <a:endParaRPr lang="en-US"/>
          </a:p>
        </p:txBody>
      </p:sp>
    </p:spTree>
    <p:extLst>
      <p:ext uri="{BB962C8B-B14F-4D97-AF65-F5344CB8AC3E}">
        <p14:creationId xmlns:p14="http://schemas.microsoft.com/office/powerpoint/2010/main" val="3483046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students get to this point, they can go outside and test their cells. They will measure potential (in millivolts – mV) on the 2000m setting on the multimeter. After recording their potential measurements, students should switch to the current setting (2000</a:t>
            </a:r>
            <a:r>
              <a:rPr lang="el-GR" baseline="0" dirty="0" smtClean="0"/>
              <a:t>μ</a:t>
            </a:r>
            <a:r>
              <a:rPr lang="en-US" baseline="0" dirty="0" smtClean="0"/>
              <a:t> on the multimeter) and record the highest number they see.</a:t>
            </a:r>
            <a:endParaRPr lang="en-US" dirty="0" smtClean="0"/>
          </a:p>
          <a:p>
            <a:endParaRPr lang="en-US" dirty="0" smtClean="0"/>
          </a:p>
          <a:p>
            <a:r>
              <a:rPr lang="en-US" dirty="0" smtClean="0"/>
              <a:t>These</a:t>
            </a:r>
            <a:r>
              <a:rPr lang="en-US" baseline="0" dirty="0" smtClean="0"/>
              <a:t> are also good pictures to leave up after presenting to remind students what all the pieces of the cell along with the final product should look like.</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13</a:t>
            </a:fld>
            <a:endParaRPr lang="en-US"/>
          </a:p>
        </p:txBody>
      </p:sp>
    </p:spTree>
    <p:extLst>
      <p:ext uri="{BB962C8B-B14F-4D97-AF65-F5344CB8AC3E}">
        <p14:creationId xmlns:p14="http://schemas.microsoft.com/office/powerpoint/2010/main" val="613647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The next two hidden slides are yours</a:t>
            </a:r>
            <a:r>
              <a:rPr lang="en-US" sz="1200" kern="1200" baseline="0" dirty="0" smtClean="0">
                <a:solidFill>
                  <a:schemeClr val="tx1"/>
                </a:solidFill>
                <a:effectLst/>
                <a:latin typeface="+mn-lt"/>
                <a:ea typeface="+mn-ea"/>
                <a:cs typeface="+mn-cs"/>
              </a:rPr>
              <a:t> to use or skip as you wish. These slides provide more details on the electron movement through the DSSC. If you went to one of our teacher workshops, you probably saw these slides during the presentation.</a:t>
            </a:r>
            <a:endParaRPr lang="en-US" sz="1200" kern="120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6DC5ECA0-4D3F-0242-800C-7E07E8C0A97D}" type="slidenum">
              <a:rPr lang="en-US" smtClean="0"/>
              <a:t>14</a:t>
            </a:fld>
            <a:endParaRPr lang="en-US"/>
          </a:p>
        </p:txBody>
      </p:sp>
    </p:spTree>
    <p:extLst>
      <p:ext uri="{BB962C8B-B14F-4D97-AF65-F5344CB8AC3E}">
        <p14:creationId xmlns:p14="http://schemas.microsoft.com/office/powerpoint/2010/main" val="147031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smtClean="0">
              <a:solidFill>
                <a:schemeClr val="tx1"/>
              </a:solidFill>
              <a:effectLst/>
              <a:latin typeface="+mn-lt"/>
              <a:ea typeface="+mn-ea"/>
              <a:cs typeface="+mn-cs"/>
            </a:endParaRPr>
          </a:p>
          <a:p>
            <a:pPr marL="0" indent="0">
              <a:buNone/>
            </a:pPr>
            <a:endParaRPr lang="en-US" dirty="0"/>
          </a:p>
        </p:txBody>
      </p:sp>
      <p:sp>
        <p:nvSpPr>
          <p:cNvPr id="4" name="Slide Number Placeholder 3"/>
          <p:cNvSpPr>
            <a:spLocks noGrp="1"/>
          </p:cNvSpPr>
          <p:nvPr>
            <p:ph type="sldNum" sz="quarter" idx="10"/>
          </p:nvPr>
        </p:nvSpPr>
        <p:spPr/>
        <p:txBody>
          <a:bodyPr/>
          <a:lstStyle/>
          <a:p>
            <a:fld id="{6DC5ECA0-4D3F-0242-800C-7E07E8C0A97D}" type="slidenum">
              <a:rPr lang="en-US" smtClean="0"/>
              <a:t>15</a:t>
            </a:fld>
            <a:endParaRPr lang="en-US"/>
          </a:p>
        </p:txBody>
      </p:sp>
    </p:spTree>
    <p:extLst>
      <p:ext uri="{BB962C8B-B14F-4D97-AF65-F5344CB8AC3E}">
        <p14:creationId xmlns:p14="http://schemas.microsoft.com/office/powerpoint/2010/main" val="101872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you’d like, you can record everyone’s results in this table and get the class average for potential, current, and power.</a:t>
            </a:r>
          </a:p>
          <a:p>
            <a:endParaRPr lang="en-US" baseline="0" dirty="0" smtClean="0"/>
          </a:p>
          <a:p>
            <a:r>
              <a:rPr lang="en-US" baseline="0" dirty="0" smtClean="0"/>
              <a:t>Remember we calculate power as the product of potential and current: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Power = potential * current</a:t>
            </a:r>
            <a:endParaRPr lang="en-US" dirty="0" smtClean="0"/>
          </a:p>
          <a:p>
            <a:r>
              <a:rPr lang="en-US" baseline="0" dirty="0" smtClean="0"/>
              <a:t>	P = I * V</a:t>
            </a:r>
          </a:p>
        </p:txBody>
      </p:sp>
      <p:sp>
        <p:nvSpPr>
          <p:cNvPr id="4" name="Slide Number Placeholder 3"/>
          <p:cNvSpPr>
            <a:spLocks noGrp="1"/>
          </p:cNvSpPr>
          <p:nvPr>
            <p:ph type="sldNum" sz="quarter" idx="10"/>
          </p:nvPr>
        </p:nvSpPr>
        <p:spPr/>
        <p:txBody>
          <a:bodyPr/>
          <a:lstStyle/>
          <a:p>
            <a:fld id="{3864BB9B-B78C-BC43-AE1C-589921419F86}" type="slidenum">
              <a:rPr lang="en-US" smtClean="0"/>
              <a:t>16</a:t>
            </a:fld>
            <a:endParaRPr lang="en-US"/>
          </a:p>
        </p:txBody>
      </p:sp>
    </p:spTree>
    <p:extLst>
      <p:ext uri="{BB962C8B-B14F-4D97-AF65-F5344CB8AC3E}">
        <p14:creationId xmlns:p14="http://schemas.microsoft.com/office/powerpoint/2010/main" val="295642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objectives</a:t>
            </a:r>
            <a:r>
              <a:rPr lang="en-US" baseline="0" dirty="0" smtClean="0"/>
              <a:t> are listed in the DSSC high school lesson plan but are here as well as a reminder of what your students can learn from this activity.</a:t>
            </a:r>
            <a:endParaRPr lang="en-US" dirty="0"/>
          </a:p>
        </p:txBody>
      </p:sp>
      <p:sp>
        <p:nvSpPr>
          <p:cNvPr id="4" name="Slide Number Placeholder 3"/>
          <p:cNvSpPr>
            <a:spLocks noGrp="1"/>
          </p:cNvSpPr>
          <p:nvPr>
            <p:ph type="sldNum" sz="quarter" idx="10"/>
          </p:nvPr>
        </p:nvSpPr>
        <p:spPr/>
        <p:txBody>
          <a:bodyPr/>
          <a:lstStyle/>
          <a:p>
            <a:fld id="{4606959A-9D18-0447-8D7E-8D2E51B5C364}" type="slidenum">
              <a:rPr lang="en-US" smtClean="0"/>
              <a:t>17</a:t>
            </a:fld>
            <a:endParaRPr lang="en-US"/>
          </a:p>
        </p:txBody>
      </p:sp>
    </p:spTree>
    <p:extLst>
      <p:ext uri="{BB962C8B-B14F-4D97-AF65-F5344CB8AC3E}">
        <p14:creationId xmlns:p14="http://schemas.microsoft.com/office/powerpoint/2010/main" val="118210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middle and elementary school don’t always come up with the first point (absorption)</a:t>
            </a:r>
            <a:r>
              <a:rPr lang="en-US" baseline="0" dirty="0" smtClean="0"/>
              <a:t> by themselves. I try to prompt them to think about what needs to happen when light hits a solar cell. The next steps will typically need to be explained a bit more in depth.</a:t>
            </a:r>
          </a:p>
          <a:p>
            <a:endParaRPr lang="en-US" baseline="0" dirty="0" smtClean="0"/>
          </a:p>
          <a:p>
            <a:r>
              <a:rPr lang="en-US" baseline="0" dirty="0" smtClean="0"/>
              <a:t>A note on definitions: I also like to emphasize that electricity is just moving electrons. This connection will help students as they move through future science classes.</a:t>
            </a:r>
          </a:p>
          <a:p>
            <a:endParaRPr lang="en-US" baseline="0" dirty="0" smtClean="0"/>
          </a:p>
          <a:p>
            <a:r>
              <a:rPr lang="en-US" dirty="0" smtClean="0"/>
              <a:t>Analogies and terms I use to describe these concepts:</a:t>
            </a:r>
          </a:p>
          <a:p>
            <a:pPr marL="228600" indent="-228600">
              <a:buAutoNum type="arabicPeriod"/>
            </a:pPr>
            <a:r>
              <a:rPr lang="en-US" baseline="0" dirty="0" smtClean="0"/>
              <a:t>Absorption – just like a sponge absorbs water, the dye absorbs light (photons)</a:t>
            </a:r>
          </a:p>
          <a:p>
            <a:pPr marL="228600" indent="-228600">
              <a:buAutoNum type="arabicPeriod"/>
            </a:pPr>
            <a:r>
              <a:rPr lang="en-US" dirty="0" smtClean="0"/>
              <a:t>Conversion – semiconductors</a:t>
            </a:r>
            <a:r>
              <a:rPr lang="en-US" baseline="0" dirty="0" smtClean="0"/>
              <a:t> are a special material that are used in smartphones, computers, etc. they are converters that turn photons into electrons</a:t>
            </a:r>
          </a:p>
          <a:p>
            <a:pPr marL="228600" indent="-228600">
              <a:buAutoNum type="arabicPeriod"/>
            </a:pPr>
            <a:r>
              <a:rPr lang="en-US" dirty="0" smtClean="0"/>
              <a:t>Collection – in order to use the electricity we</a:t>
            </a:r>
            <a:r>
              <a:rPr lang="en-US" baseline="0" dirty="0" smtClean="0"/>
              <a:t> make with a solar cell, we must also collect it. To collect energy, we must make a complete circuit to give the electrons somewhere to go and some work to do.</a:t>
            </a:r>
          </a:p>
          <a:p>
            <a:pPr marL="228600" indent="-228600">
              <a:buAutoNum type="arabicPeriod"/>
            </a:pPr>
            <a:endParaRPr lang="en-US" baseline="0" dirty="0" smtClean="0"/>
          </a:p>
          <a:p>
            <a:pPr marL="0" indent="0">
              <a:buNone/>
            </a:pPr>
            <a:r>
              <a:rPr lang="en-US" baseline="0" dirty="0" smtClean="0"/>
              <a:t>Physics connection: the cell has </a:t>
            </a:r>
            <a:r>
              <a:rPr lang="en-US" i="0" u="sng" baseline="0" dirty="0" smtClean="0"/>
              <a:t>potential</a:t>
            </a:r>
            <a:r>
              <a:rPr lang="en-US" i="0" u="none" baseline="0" dirty="0" smtClean="0"/>
              <a:t> </a:t>
            </a:r>
            <a:r>
              <a:rPr lang="en-US" baseline="0" dirty="0" smtClean="0"/>
              <a:t>energy. If we don’t make a complete circuit, that potential is never used; it is not converted to kinetic energy. This is like putting a ball at the top of a hill and never letting it roll down.</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3</a:t>
            </a:fld>
            <a:endParaRPr lang="en-US"/>
          </a:p>
        </p:txBody>
      </p:sp>
    </p:spTree>
    <p:extLst>
      <p:ext uri="{BB962C8B-B14F-4D97-AF65-F5344CB8AC3E}">
        <p14:creationId xmlns:p14="http://schemas.microsoft.com/office/powerpoint/2010/main" val="2868654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show these pictures, I like to ask students to tell me what color solar panels</a:t>
            </a:r>
            <a:r>
              <a:rPr lang="en-US" baseline="0" dirty="0" smtClean="0"/>
              <a:t> they’ve seen have been. High school students have typically seen a number of panels or may even have some on the roofs of their homes.</a:t>
            </a:r>
          </a:p>
          <a:p>
            <a:endParaRPr lang="en-US" baseline="0" dirty="0" smtClean="0"/>
          </a:p>
          <a:p>
            <a:r>
              <a:rPr lang="en-US" baseline="0" dirty="0" smtClean="0"/>
              <a:t>Organic solar cells are the type of cell we make in Juice from Juice. In the teacher’s workshops and with advanced high school classes, I will call these “dye-sensitized solar cells” (DSSCs). Remember that </a:t>
            </a:r>
            <a:r>
              <a:rPr lang="en-US" u="sng" baseline="0" dirty="0" smtClean="0"/>
              <a:t>dye sensitization</a:t>
            </a:r>
            <a:r>
              <a:rPr lang="en-US" u="none" baseline="0" dirty="0" smtClean="0"/>
              <a:t> is just the term we use to clarify that the solar cell uses a dye (blackberry juice in these cells) to allow absorption of light.</a:t>
            </a:r>
          </a:p>
          <a:p>
            <a:endParaRPr lang="en-US" u="none" baseline="0" dirty="0" smtClean="0"/>
          </a:p>
          <a:p>
            <a:r>
              <a:rPr lang="en-US" u="none" baseline="0" dirty="0" smtClean="0"/>
              <a:t>The cells shown here are very colorful! The benefit of DSSCs is that we can make them any color of the rainbow. I always point out to students that, not only are the organic solar cells on this slide colorful, they can also have designs and are usually transparent. This difference from the rigid structure of a silicon solar panel allows DSSCs to be used as windows on buildings and in flexible solar panels.</a:t>
            </a:r>
            <a:endParaRPr lang="en-US" u="sng" dirty="0"/>
          </a:p>
        </p:txBody>
      </p:sp>
      <p:sp>
        <p:nvSpPr>
          <p:cNvPr id="4" name="Slide Number Placeholder 3"/>
          <p:cNvSpPr>
            <a:spLocks noGrp="1"/>
          </p:cNvSpPr>
          <p:nvPr>
            <p:ph type="sldNum" sz="quarter" idx="10"/>
          </p:nvPr>
        </p:nvSpPr>
        <p:spPr/>
        <p:txBody>
          <a:bodyPr/>
          <a:lstStyle/>
          <a:p>
            <a:fld id="{3864BB9B-B78C-BC43-AE1C-589921419F86}" type="slidenum">
              <a:rPr lang="en-US" smtClean="0"/>
              <a:t>4</a:t>
            </a:fld>
            <a:endParaRPr lang="en-US"/>
          </a:p>
        </p:txBody>
      </p:sp>
    </p:spTree>
    <p:extLst>
      <p:ext uri="{BB962C8B-B14F-4D97-AF65-F5344CB8AC3E}">
        <p14:creationId xmlns:p14="http://schemas.microsoft.com/office/powerpoint/2010/main" val="191117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a:t>
            </a:r>
            <a:r>
              <a:rPr lang="en-US" baseline="0" dirty="0" smtClean="0"/>
              <a:t> think it’s important to emphasize that all solar cells share commonalities in how they work. Whi</a:t>
            </a:r>
            <a:r>
              <a:rPr lang="en-US" dirty="0" smtClean="0"/>
              <a:t>le the detailed mechanisms for</a:t>
            </a:r>
            <a:r>
              <a:rPr lang="en-US" baseline="0" dirty="0" smtClean="0"/>
              <a:t> each type of solar cell may differ, the overall concepts are the same. We still need to make a cell that absorbs, converts, and collects.</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5</a:t>
            </a:fld>
            <a:endParaRPr lang="en-US"/>
          </a:p>
        </p:txBody>
      </p:sp>
    </p:spTree>
    <p:extLst>
      <p:ext uri="{BB962C8B-B14F-4D97-AF65-F5344CB8AC3E}">
        <p14:creationId xmlns:p14="http://schemas.microsoft.com/office/powerpoint/2010/main" val="311890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following slides, I break</a:t>
            </a:r>
            <a:r>
              <a:rPr lang="en-US" baseline="0" dirty="0" smtClean="0"/>
              <a:t> down each of the steps according to how they related to the Juice from Juice demonstration.</a:t>
            </a:r>
          </a:p>
          <a:p>
            <a:endParaRPr lang="en-US" baseline="0" dirty="0" smtClean="0"/>
          </a:p>
          <a:p>
            <a:r>
              <a:rPr lang="en-US" baseline="0" dirty="0" smtClean="0"/>
              <a:t>First is absorption. When I present this to students, I hold up a white slide and walk around the classroom to let all the students see it up close. The schematic on this slide represents the white slide (titanium dioxide coated on a conductive glass substrate, although I don’t mention that to them at this point).</a:t>
            </a:r>
          </a:p>
          <a:p>
            <a:endParaRPr lang="en-US" baseline="0" dirty="0" smtClean="0"/>
          </a:p>
          <a:p>
            <a:r>
              <a:rPr lang="en-US" baseline="0" dirty="0" smtClean="0"/>
              <a:t>If you’d like to have another short discussion question for your students or students are not participating well, I include the next question as an additional think-pair-share activity. Some students struggle to remember if white material absorbs or reflects light. The most effective prompt to help them remember is asking “what would you wear on a hot day? A black shirt or a white shirt?” It’s also helpful to ask them if a cement basketball court or blacktop is warmer on a hot day.</a:t>
            </a:r>
          </a:p>
          <a:p>
            <a:endParaRPr lang="en-US" baseline="0" dirty="0" smtClean="0"/>
          </a:p>
          <a:p>
            <a:r>
              <a:rPr lang="en-US" baseline="0" dirty="0" smtClean="0"/>
              <a:t>After the students come to the conclusion that the white slide would reflect light, I ask them if that slide would be a good part of a solar cell. I usually hear a resounding “no!” from the students.</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6</a:t>
            </a:fld>
            <a:endParaRPr lang="en-US"/>
          </a:p>
        </p:txBody>
      </p:sp>
    </p:spTree>
    <p:extLst>
      <p:ext uri="{BB962C8B-B14F-4D97-AF65-F5344CB8AC3E}">
        <p14:creationId xmlns:p14="http://schemas.microsoft.com/office/powerpoint/2010/main" val="386692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discussion on the previous slide, students should agree that if we want the slide to absorb light, it needs to be a dark color, just like the solar panels discussed before. I still haven’t told students what the material I’m using is. That explanation will come when I talk about conversion.</a:t>
            </a:r>
          </a:p>
          <a:p>
            <a:endParaRPr lang="en-US" baseline="0" dirty="0" smtClean="0"/>
          </a:p>
          <a:p>
            <a:r>
              <a:rPr lang="en-US" baseline="0" dirty="0" smtClean="0"/>
              <a:t>At this point, I show the class how to squish a blackberry in a bag with some water to extract the blackberry juice dye. I’ll drop the slide into the bag and set it to the side to soak while I explain conversion to the class. The slide can sit in the blackberry juice for as long as is reasonable for your class period. The longer it soaks, the darker the slide! However, you can use the slides after about 5 minutes of soaking with no issues.</a:t>
            </a:r>
            <a:endParaRPr lang="en-US" dirty="0" smtClean="0"/>
          </a:p>
          <a:p>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7</a:t>
            </a:fld>
            <a:endParaRPr lang="en-US"/>
          </a:p>
        </p:txBody>
      </p:sp>
    </p:spTree>
    <p:extLst>
      <p:ext uri="{BB962C8B-B14F-4D97-AF65-F5344CB8AC3E}">
        <p14:creationId xmlns:p14="http://schemas.microsoft.com/office/powerpoint/2010/main" val="344291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explain the second step to students</a:t>
            </a:r>
            <a:r>
              <a:rPr lang="en-US" baseline="0" dirty="0" smtClean="0"/>
              <a:t> along with what the white material is. </a:t>
            </a:r>
            <a:r>
              <a:rPr lang="en-US" dirty="0" smtClean="0"/>
              <a:t>In an organic solar cell (a DSSC), absorption of light and conversion of that light to electricity happen in two different materials that are placed adjacent</a:t>
            </a:r>
            <a:r>
              <a:rPr lang="en-US" baseline="0" dirty="0" smtClean="0"/>
              <a:t> to each other. In a silicon solar cell, these two processes happen in one material – the silicon.</a:t>
            </a:r>
          </a:p>
          <a:p>
            <a:endParaRPr lang="en-US" baseline="0" dirty="0" smtClean="0"/>
          </a:p>
          <a:p>
            <a:r>
              <a:rPr lang="en-US" baseline="0" dirty="0" smtClean="0"/>
              <a:t>Silicon is a </a:t>
            </a:r>
            <a:r>
              <a:rPr lang="en-US" u="sng" baseline="0" dirty="0" smtClean="0"/>
              <a:t>semiconductor</a:t>
            </a:r>
            <a:r>
              <a:rPr lang="en-US" baseline="0" dirty="0" smtClean="0"/>
              <a:t>. Semiconductors can convert light into electricity. Absorption of light, which is really just energy from the sun, excites electrons in the semiconductor to a higher energy level. At higher energy levels, those electrons now have enough energy to do work (power a lightbulb, computer, etc.) if we give them somewhere to go.</a:t>
            </a:r>
          </a:p>
          <a:p>
            <a:endParaRPr lang="en-US" baseline="0" dirty="0" smtClean="0"/>
          </a:p>
          <a:p>
            <a:r>
              <a:rPr lang="en-US" baseline="0" dirty="0" smtClean="0"/>
              <a:t>When I explain this to students, I usually just call a semiconductor a “converter” and leave it at that. Remember this process is the same as raising a ball to the top of a hill. We give the electrons potential energy (the ball is at the top of the hill). If we construct the solar cell correctly, that energy does work for use (the ball roles down to the bottom of the hill).</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8</a:t>
            </a:fld>
            <a:endParaRPr lang="en-US"/>
          </a:p>
        </p:txBody>
      </p:sp>
    </p:spTree>
    <p:extLst>
      <p:ext uri="{BB962C8B-B14F-4D97-AF65-F5344CB8AC3E}">
        <p14:creationId xmlns:p14="http://schemas.microsoft.com/office/powerpoint/2010/main" val="3987195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this point, it’s important to remind students that our work as scientists is not done quite yet. Just one slide is not enough to make a solar cell, which brings us to the second half of the cell.</a:t>
            </a:r>
          </a:p>
          <a:p>
            <a:endParaRPr lang="en-US" baseline="0" dirty="0" smtClean="0"/>
          </a:p>
          <a:p>
            <a:r>
              <a:rPr lang="en-US" baseline="0" dirty="0" smtClean="0"/>
              <a:t>To justify the creation of the second half of the solar cell, I remind students that all the electronic devices they encounter on a daily basis must form complete circuits to work. When you look at a power cord, it has to have two prongs (or three for some grounded devices) to work. Similarly, a battery has two terminals. You need to connect to both to make a system run.</a:t>
            </a:r>
          </a:p>
          <a:p>
            <a:endParaRPr lang="en-US" baseline="0" dirty="0" smtClean="0"/>
          </a:p>
          <a:p>
            <a:r>
              <a:rPr lang="en-US" baseline="0" dirty="0" smtClean="0"/>
              <a:t>To successfully make the second side of the solar cell, students need to identify which side of a piece of glass is conductive. First, I ask students if glass is normally considered a good conductor. Most student know that glass is an insulating material. We don’t expect windows to conduct electricity! The glass we’re using in this experiment is a coated with a special layer of conductive material on one side. This coating is fluorinated tin oxide (FTO).</a:t>
            </a:r>
          </a:p>
          <a:p>
            <a:endParaRPr lang="en-US" baseline="0" dirty="0" smtClean="0"/>
          </a:p>
          <a:p>
            <a:r>
              <a:rPr lang="en-US" baseline="0" dirty="0" smtClean="0"/>
              <a:t>Students can identify the side with the FTO by determining the glass’s resistivity with their </a:t>
            </a:r>
            <a:r>
              <a:rPr lang="en-US" baseline="0" dirty="0" err="1" smtClean="0"/>
              <a:t>multimeters</a:t>
            </a:r>
            <a:r>
              <a:rPr lang="en-US" baseline="0" dirty="0" smtClean="0"/>
              <a:t> (set to the 200 </a:t>
            </a:r>
            <a:r>
              <a:rPr lang="el-GR" baseline="0" dirty="0" smtClean="0"/>
              <a:t>Ω</a:t>
            </a:r>
            <a:r>
              <a:rPr lang="en-US" baseline="0" dirty="0" smtClean="0"/>
              <a:t> setting, arrow pointing straight down). By touching both leads to one side of the glass, students will either get a reading of 1 (overload, a number SO big the device can’t even register how big it is) or a number between 30 and about 100, although higher numbers are fine too. The side with the reading between 30-100 </a:t>
            </a:r>
            <a:r>
              <a:rPr lang="el-GR" baseline="0" dirty="0" smtClean="0"/>
              <a:t>Ω</a:t>
            </a:r>
            <a:r>
              <a:rPr lang="en-US" baseline="0" dirty="0" smtClean="0"/>
              <a:t> is the conductive side of the glass.</a:t>
            </a:r>
          </a:p>
          <a:p>
            <a:endParaRPr lang="en-US" baseline="0" dirty="0" smtClean="0"/>
          </a:p>
          <a:p>
            <a:r>
              <a:rPr lang="en-US" dirty="0" smtClean="0"/>
              <a:t>I demonstrate this procedure</a:t>
            </a:r>
            <a:r>
              <a:rPr lang="en-US" baseline="0" dirty="0" smtClean="0"/>
              <a:t> </a:t>
            </a:r>
            <a:r>
              <a:rPr lang="en-US" dirty="0" smtClean="0"/>
              <a:t>for</a:t>
            </a:r>
            <a:r>
              <a:rPr lang="en-US" baseline="0" dirty="0" smtClean="0"/>
              <a:t> the students. It’s important that they see it up close to see that both the red and black leads must touch the glass to get a reading. Since resistivity is frequently new concept for a lot of students, it’s a good idea to explain that </a:t>
            </a:r>
            <a:r>
              <a:rPr lang="en-US" u="sng" baseline="0" dirty="0" smtClean="0"/>
              <a:t>resistivity</a:t>
            </a:r>
            <a:r>
              <a:rPr lang="en-US" u="none" baseline="0" dirty="0" smtClean="0"/>
              <a:t> </a:t>
            </a:r>
            <a:r>
              <a:rPr lang="en-US" baseline="0" dirty="0" smtClean="0"/>
              <a:t>has the root word of </a:t>
            </a:r>
            <a:r>
              <a:rPr lang="en-US" u="sng" baseline="0" dirty="0" smtClean="0"/>
              <a:t>resist</a:t>
            </a:r>
            <a:r>
              <a:rPr lang="en-US" u="none" baseline="0" dirty="0" smtClean="0"/>
              <a:t>. We aren’t measuring conductivity directly; we’re actually measuring the glass’s resistance to the flow of electrons. A low resistivity (the reading between 30-100 </a:t>
            </a:r>
            <a:r>
              <a:rPr lang="el-GR" u="none" baseline="0" dirty="0" smtClean="0"/>
              <a:t>Ω</a:t>
            </a:r>
            <a:r>
              <a:rPr lang="en-US" u="none" baseline="0" dirty="0" smtClean="0"/>
              <a:t>) indicates a low resistance to flow, which in turn means good conductivity. Conversely, a high resistivity means a material has a low conductivity.</a:t>
            </a:r>
          </a:p>
          <a:p>
            <a:endParaRPr lang="en-US" u="none" baseline="0" dirty="0" smtClean="0"/>
          </a:p>
          <a:p>
            <a:r>
              <a:rPr lang="en-US" u="none" baseline="0" dirty="0" smtClean="0"/>
              <a:t>Analogies for resistivity:</a:t>
            </a:r>
          </a:p>
          <a:p>
            <a:r>
              <a:rPr lang="en-US" u="none" baseline="0" dirty="0" smtClean="0"/>
              <a:t>High resistivity – the electrons have a large wall to get over when resistivity is high. There is a big barrier to the flow of electrons (current) from one place to another. It’s hard for a lot of electrons to make it over the wall. Only a few do make it over so the flow of electrons (current) is small.</a:t>
            </a:r>
          </a:p>
          <a:p>
            <a:r>
              <a:rPr lang="en-US" u="none" baseline="0" dirty="0" smtClean="0"/>
              <a:t>Low resistivity – the electrons have no barrier to movement. This situation is like an open freeway with no traffic! It’s very easy for electrons to move through a system with low resistivity.</a:t>
            </a:r>
            <a:endParaRPr lang="en-US" u="sng" dirty="0" smtClean="0"/>
          </a:p>
        </p:txBody>
      </p:sp>
      <p:sp>
        <p:nvSpPr>
          <p:cNvPr id="4" name="Slide Number Placeholder 3"/>
          <p:cNvSpPr>
            <a:spLocks noGrp="1"/>
          </p:cNvSpPr>
          <p:nvPr>
            <p:ph type="sldNum" sz="quarter" idx="10"/>
          </p:nvPr>
        </p:nvSpPr>
        <p:spPr/>
        <p:txBody>
          <a:bodyPr/>
          <a:lstStyle/>
          <a:p>
            <a:fld id="{3864BB9B-B78C-BC43-AE1C-589921419F86}" type="slidenum">
              <a:rPr lang="en-US" smtClean="0"/>
              <a:t>9</a:t>
            </a:fld>
            <a:endParaRPr lang="en-US"/>
          </a:p>
        </p:txBody>
      </p:sp>
    </p:spTree>
    <p:extLst>
      <p:ext uri="{BB962C8B-B14F-4D97-AF65-F5344CB8AC3E}">
        <p14:creationId xmlns:p14="http://schemas.microsoft.com/office/powerpoint/2010/main" val="2351928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students have</a:t>
            </a:r>
            <a:r>
              <a:rPr lang="en-US" baseline="0" dirty="0" smtClean="0"/>
              <a:t> determined which side of the slide is conductive, they need to improve the conductivity of the cell beyond what the layer of FTO does. This step is important, because the conductive glass alone is good at conducting laterally through the slide but not out from the slide. When the students scribble graphite all over the surface, they improve the conductivity out of the slide.</a:t>
            </a:r>
          </a:p>
          <a:p>
            <a:endParaRPr lang="en-US" baseline="0" dirty="0" smtClean="0"/>
          </a:p>
          <a:p>
            <a:r>
              <a:rPr lang="en-US" baseline="0" dirty="0" smtClean="0"/>
              <a:t>Encourage your students to thoroughly coat their slides with graphite. More graphite will greatly improve the current reading students will see when they test the cells in the sun.</a:t>
            </a:r>
            <a:endParaRPr lang="en-US" dirty="0"/>
          </a:p>
        </p:txBody>
      </p:sp>
      <p:sp>
        <p:nvSpPr>
          <p:cNvPr id="4" name="Slide Number Placeholder 3"/>
          <p:cNvSpPr>
            <a:spLocks noGrp="1"/>
          </p:cNvSpPr>
          <p:nvPr>
            <p:ph type="sldNum" sz="quarter" idx="10"/>
          </p:nvPr>
        </p:nvSpPr>
        <p:spPr/>
        <p:txBody>
          <a:bodyPr/>
          <a:lstStyle/>
          <a:p>
            <a:fld id="{3864BB9B-B78C-BC43-AE1C-589921419F86}" type="slidenum">
              <a:rPr lang="en-US" smtClean="0"/>
              <a:t>10</a:t>
            </a:fld>
            <a:endParaRPr lang="en-US"/>
          </a:p>
        </p:txBody>
      </p:sp>
    </p:spTree>
    <p:extLst>
      <p:ext uri="{BB962C8B-B14F-4D97-AF65-F5344CB8AC3E}">
        <p14:creationId xmlns:p14="http://schemas.microsoft.com/office/powerpoint/2010/main" val="13959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64548-5EE7-B14F-888D-BE5E97F6263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4674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64548-5EE7-B14F-888D-BE5E97F6263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90918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64548-5EE7-B14F-888D-BE5E97F6263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62580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64548-5EE7-B14F-888D-BE5E97F6263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49117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64548-5EE7-B14F-888D-BE5E97F6263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28238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64548-5EE7-B14F-888D-BE5E97F6263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142780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64548-5EE7-B14F-888D-BE5E97F6263D}"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166928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64548-5EE7-B14F-888D-BE5E97F6263D}"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146665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64548-5EE7-B14F-888D-BE5E97F6263D}"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386082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64548-5EE7-B14F-888D-BE5E97F6263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83845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64548-5EE7-B14F-888D-BE5E97F6263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A7475-A43B-984C-BF65-B881110B49C7}" type="slidenum">
              <a:rPr lang="en-US" smtClean="0"/>
              <a:t>‹#›</a:t>
            </a:fld>
            <a:endParaRPr lang="en-US"/>
          </a:p>
        </p:txBody>
      </p:sp>
    </p:spTree>
    <p:extLst>
      <p:ext uri="{BB962C8B-B14F-4D97-AF65-F5344CB8AC3E}">
        <p14:creationId xmlns:p14="http://schemas.microsoft.com/office/powerpoint/2010/main" val="287117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64548-5EE7-B14F-888D-BE5E97F6263D}" type="datetimeFigureOut">
              <a:rPr lang="en-US" smtClean="0"/>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A7475-A43B-984C-BF65-B881110B49C7}" type="slidenum">
              <a:rPr lang="en-US" smtClean="0"/>
              <a:t>‹#›</a:t>
            </a:fld>
            <a:endParaRPr lang="en-US"/>
          </a:p>
        </p:txBody>
      </p:sp>
    </p:spTree>
    <p:extLst>
      <p:ext uri="{BB962C8B-B14F-4D97-AF65-F5344CB8AC3E}">
        <p14:creationId xmlns:p14="http://schemas.microsoft.com/office/powerpoint/2010/main" val="27497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676527" y="5207000"/>
            <a:ext cx="7790946" cy="1752600"/>
          </a:xfrm>
        </p:spPr>
        <p:txBody>
          <a:bodyPr/>
          <a:lstStyle/>
          <a:p>
            <a:r>
              <a:rPr lang="en-US" dirty="0" smtClean="0"/>
              <a:t>A solar energy </a:t>
            </a:r>
            <a:r>
              <a:rPr lang="en-US" dirty="0" smtClean="0"/>
              <a:t>activity d</a:t>
            </a:r>
            <a:r>
              <a:rPr lang="en-US" dirty="0" smtClean="0"/>
              <a:t>eveloped at the California Institute of Technology</a:t>
            </a:r>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2" y="403091"/>
            <a:ext cx="8241287" cy="3724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491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86"/>
            <a:ext cx="8686800" cy="5986678"/>
          </a:xfrm>
        </p:spPr>
        <p:txBody>
          <a:bodyPr/>
          <a:lstStyle/>
          <a:p>
            <a:pPr marL="0" indent="0">
              <a:buNone/>
            </a:pPr>
            <a:r>
              <a:rPr lang="en-US" dirty="0" smtClean="0"/>
              <a:t>What’s our final step? We need to:</a:t>
            </a:r>
          </a:p>
          <a:p>
            <a:r>
              <a:rPr lang="en-US" sz="3600" b="1" dirty="0">
                <a:solidFill>
                  <a:srgbClr val="00B050"/>
                </a:solidFill>
              </a:rPr>
              <a:t>COLLECT</a:t>
            </a:r>
            <a:r>
              <a:rPr lang="en-US" sz="3600" dirty="0">
                <a:solidFill>
                  <a:srgbClr val="00B050"/>
                </a:solidFill>
              </a:rPr>
              <a:t> </a:t>
            </a:r>
            <a:r>
              <a:rPr lang="en-US" dirty="0"/>
              <a:t>the </a:t>
            </a:r>
            <a:r>
              <a:rPr lang="en-US" b="1" cap="small" dirty="0" smtClean="0">
                <a:solidFill>
                  <a:srgbClr val="FFC000"/>
                </a:solidFill>
              </a:rPr>
              <a:t>electricity</a:t>
            </a:r>
            <a:r>
              <a:rPr lang="en-US" dirty="0" smtClean="0"/>
              <a:t> </a:t>
            </a:r>
            <a:r>
              <a:rPr lang="en-US" dirty="0"/>
              <a:t>to power our world</a:t>
            </a:r>
          </a:p>
          <a:p>
            <a:endParaRPr lang="en-US" dirty="0" smtClean="0"/>
          </a:p>
        </p:txBody>
      </p:sp>
      <p:sp>
        <p:nvSpPr>
          <p:cNvPr id="7" name="Rectangle 6"/>
          <p:cNvSpPr/>
          <p:nvPr/>
        </p:nvSpPr>
        <p:spPr>
          <a:xfrm>
            <a:off x="2946400" y="2032000"/>
            <a:ext cx="2743200" cy="2971800"/>
          </a:xfrm>
          <a:prstGeom prst="rect">
            <a:avLst/>
          </a:prstGeom>
          <a:solidFill>
            <a:schemeClr val="bg1">
              <a:lumMod val="85000"/>
            </a:schemeClr>
          </a:solidFill>
          <a:ln>
            <a:solidFill>
              <a:schemeClr val="tx1"/>
            </a:solidFill>
          </a:ln>
          <a:effectLst>
            <a:outerShdw blurRad="76200" dir="18900000" sy="23000" kx="-1200000" algn="bl" rotWithShape="0">
              <a:prstClr val="black">
                <a:alpha val="20000"/>
              </a:prstClr>
            </a:outerShdw>
          </a:effectLst>
          <a:scene3d>
            <a:camera prst="obliqueTop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009900" y="2755900"/>
            <a:ext cx="2517309" cy="2070760"/>
          </a:xfrm>
          <a:custGeom>
            <a:avLst/>
            <a:gdLst>
              <a:gd name="connsiteX0" fmla="*/ 50800 w 2517309"/>
              <a:gd name="connsiteY0" fmla="*/ 0 h 2070760"/>
              <a:gd name="connsiteX1" fmla="*/ 698500 w 2517309"/>
              <a:gd name="connsiteY1" fmla="*/ 12700 h 2070760"/>
              <a:gd name="connsiteX2" fmla="*/ 914400 w 2517309"/>
              <a:gd name="connsiteY2" fmla="*/ 38100 h 2070760"/>
              <a:gd name="connsiteX3" fmla="*/ 1028700 w 2517309"/>
              <a:gd name="connsiteY3" fmla="*/ 63500 h 2070760"/>
              <a:gd name="connsiteX4" fmla="*/ 2044700 w 2517309"/>
              <a:gd name="connsiteY4" fmla="*/ 76200 h 2070760"/>
              <a:gd name="connsiteX5" fmla="*/ 2235200 w 2517309"/>
              <a:gd name="connsiteY5" fmla="*/ 88900 h 2070760"/>
              <a:gd name="connsiteX6" fmla="*/ 2400300 w 2517309"/>
              <a:gd name="connsiteY6" fmla="*/ 101600 h 2070760"/>
              <a:gd name="connsiteX7" fmla="*/ 2362200 w 2517309"/>
              <a:gd name="connsiteY7" fmla="*/ 127000 h 2070760"/>
              <a:gd name="connsiteX8" fmla="*/ 2159000 w 2517309"/>
              <a:gd name="connsiteY8" fmla="*/ 139700 h 2070760"/>
              <a:gd name="connsiteX9" fmla="*/ 2057400 w 2517309"/>
              <a:gd name="connsiteY9" fmla="*/ 152400 h 2070760"/>
              <a:gd name="connsiteX10" fmla="*/ 1968500 w 2517309"/>
              <a:gd name="connsiteY10" fmla="*/ 165100 h 2070760"/>
              <a:gd name="connsiteX11" fmla="*/ 1676400 w 2517309"/>
              <a:gd name="connsiteY11" fmla="*/ 177800 h 2070760"/>
              <a:gd name="connsiteX12" fmla="*/ 546100 w 2517309"/>
              <a:gd name="connsiteY12" fmla="*/ 190500 h 2070760"/>
              <a:gd name="connsiteX13" fmla="*/ 419100 w 2517309"/>
              <a:gd name="connsiteY13" fmla="*/ 215900 h 2070760"/>
              <a:gd name="connsiteX14" fmla="*/ 368300 w 2517309"/>
              <a:gd name="connsiteY14" fmla="*/ 228600 h 2070760"/>
              <a:gd name="connsiteX15" fmla="*/ 330200 w 2517309"/>
              <a:gd name="connsiteY15" fmla="*/ 254000 h 2070760"/>
              <a:gd name="connsiteX16" fmla="*/ 266700 w 2517309"/>
              <a:gd name="connsiteY16" fmla="*/ 266700 h 2070760"/>
              <a:gd name="connsiteX17" fmla="*/ 2311400 w 2517309"/>
              <a:gd name="connsiteY17" fmla="*/ 279400 h 2070760"/>
              <a:gd name="connsiteX18" fmla="*/ 2374900 w 2517309"/>
              <a:gd name="connsiteY18" fmla="*/ 292100 h 2070760"/>
              <a:gd name="connsiteX19" fmla="*/ 2451100 w 2517309"/>
              <a:gd name="connsiteY19" fmla="*/ 317500 h 2070760"/>
              <a:gd name="connsiteX20" fmla="*/ 2501900 w 2517309"/>
              <a:gd name="connsiteY20" fmla="*/ 330200 h 2070760"/>
              <a:gd name="connsiteX21" fmla="*/ 2463800 w 2517309"/>
              <a:gd name="connsiteY21" fmla="*/ 342900 h 2070760"/>
              <a:gd name="connsiteX22" fmla="*/ 2197100 w 2517309"/>
              <a:gd name="connsiteY22" fmla="*/ 368300 h 2070760"/>
              <a:gd name="connsiteX23" fmla="*/ 2070100 w 2517309"/>
              <a:gd name="connsiteY23" fmla="*/ 393700 h 2070760"/>
              <a:gd name="connsiteX24" fmla="*/ 1993900 w 2517309"/>
              <a:gd name="connsiteY24" fmla="*/ 406400 h 2070760"/>
              <a:gd name="connsiteX25" fmla="*/ 1943100 w 2517309"/>
              <a:gd name="connsiteY25" fmla="*/ 419100 h 2070760"/>
              <a:gd name="connsiteX26" fmla="*/ 1574800 w 2517309"/>
              <a:gd name="connsiteY26" fmla="*/ 431800 h 2070760"/>
              <a:gd name="connsiteX27" fmla="*/ 1435100 w 2517309"/>
              <a:gd name="connsiteY27" fmla="*/ 444500 h 2070760"/>
              <a:gd name="connsiteX28" fmla="*/ 1308100 w 2517309"/>
              <a:gd name="connsiteY28" fmla="*/ 457200 h 2070760"/>
              <a:gd name="connsiteX29" fmla="*/ 825500 w 2517309"/>
              <a:gd name="connsiteY29" fmla="*/ 469900 h 2070760"/>
              <a:gd name="connsiteX30" fmla="*/ 546100 w 2517309"/>
              <a:gd name="connsiteY30" fmla="*/ 482600 h 2070760"/>
              <a:gd name="connsiteX31" fmla="*/ 419100 w 2517309"/>
              <a:gd name="connsiteY31" fmla="*/ 495300 h 2070760"/>
              <a:gd name="connsiteX32" fmla="*/ 254000 w 2517309"/>
              <a:gd name="connsiteY32" fmla="*/ 508000 h 2070760"/>
              <a:gd name="connsiteX33" fmla="*/ 152400 w 2517309"/>
              <a:gd name="connsiteY33" fmla="*/ 520700 h 2070760"/>
              <a:gd name="connsiteX34" fmla="*/ 393700 w 2517309"/>
              <a:gd name="connsiteY34" fmla="*/ 546100 h 2070760"/>
              <a:gd name="connsiteX35" fmla="*/ 495300 w 2517309"/>
              <a:gd name="connsiteY35" fmla="*/ 558800 h 2070760"/>
              <a:gd name="connsiteX36" fmla="*/ 609600 w 2517309"/>
              <a:gd name="connsiteY36" fmla="*/ 571500 h 2070760"/>
              <a:gd name="connsiteX37" fmla="*/ 711200 w 2517309"/>
              <a:gd name="connsiteY37" fmla="*/ 584200 h 2070760"/>
              <a:gd name="connsiteX38" fmla="*/ 939800 w 2517309"/>
              <a:gd name="connsiteY38" fmla="*/ 596900 h 2070760"/>
              <a:gd name="connsiteX39" fmla="*/ 1079500 w 2517309"/>
              <a:gd name="connsiteY39" fmla="*/ 609600 h 2070760"/>
              <a:gd name="connsiteX40" fmla="*/ 1308100 w 2517309"/>
              <a:gd name="connsiteY40" fmla="*/ 622300 h 2070760"/>
              <a:gd name="connsiteX41" fmla="*/ 1917700 w 2517309"/>
              <a:gd name="connsiteY41" fmla="*/ 609600 h 2070760"/>
              <a:gd name="connsiteX42" fmla="*/ 2006600 w 2517309"/>
              <a:gd name="connsiteY42" fmla="*/ 596900 h 2070760"/>
              <a:gd name="connsiteX43" fmla="*/ 2120900 w 2517309"/>
              <a:gd name="connsiteY43" fmla="*/ 584200 h 2070760"/>
              <a:gd name="connsiteX44" fmla="*/ 2273300 w 2517309"/>
              <a:gd name="connsiteY44" fmla="*/ 596900 h 2070760"/>
              <a:gd name="connsiteX45" fmla="*/ 2324100 w 2517309"/>
              <a:gd name="connsiteY45" fmla="*/ 609600 h 2070760"/>
              <a:gd name="connsiteX46" fmla="*/ 2451100 w 2517309"/>
              <a:gd name="connsiteY46" fmla="*/ 635000 h 2070760"/>
              <a:gd name="connsiteX47" fmla="*/ 2374900 w 2517309"/>
              <a:gd name="connsiteY47" fmla="*/ 660400 h 2070760"/>
              <a:gd name="connsiteX48" fmla="*/ 2222500 w 2517309"/>
              <a:gd name="connsiteY48" fmla="*/ 685800 h 2070760"/>
              <a:gd name="connsiteX49" fmla="*/ 2057400 w 2517309"/>
              <a:gd name="connsiteY49" fmla="*/ 723900 h 2070760"/>
              <a:gd name="connsiteX50" fmla="*/ 1663700 w 2517309"/>
              <a:gd name="connsiteY50" fmla="*/ 762000 h 2070760"/>
              <a:gd name="connsiteX51" fmla="*/ 1524000 w 2517309"/>
              <a:gd name="connsiteY51" fmla="*/ 774700 h 2070760"/>
              <a:gd name="connsiteX52" fmla="*/ 1143000 w 2517309"/>
              <a:gd name="connsiteY52" fmla="*/ 825500 h 2070760"/>
              <a:gd name="connsiteX53" fmla="*/ 1054100 w 2517309"/>
              <a:gd name="connsiteY53" fmla="*/ 838200 h 2070760"/>
              <a:gd name="connsiteX54" fmla="*/ 914400 w 2517309"/>
              <a:gd name="connsiteY54" fmla="*/ 863600 h 2070760"/>
              <a:gd name="connsiteX55" fmla="*/ 787400 w 2517309"/>
              <a:gd name="connsiteY55" fmla="*/ 889000 h 2070760"/>
              <a:gd name="connsiteX56" fmla="*/ 723900 w 2517309"/>
              <a:gd name="connsiteY56" fmla="*/ 901700 h 2070760"/>
              <a:gd name="connsiteX57" fmla="*/ 469900 w 2517309"/>
              <a:gd name="connsiteY57" fmla="*/ 939800 h 2070760"/>
              <a:gd name="connsiteX58" fmla="*/ 393700 w 2517309"/>
              <a:gd name="connsiteY58" fmla="*/ 965200 h 2070760"/>
              <a:gd name="connsiteX59" fmla="*/ 355600 w 2517309"/>
              <a:gd name="connsiteY59" fmla="*/ 990600 h 2070760"/>
              <a:gd name="connsiteX60" fmla="*/ 965200 w 2517309"/>
              <a:gd name="connsiteY60" fmla="*/ 977900 h 2070760"/>
              <a:gd name="connsiteX61" fmla="*/ 1409700 w 2517309"/>
              <a:gd name="connsiteY61" fmla="*/ 939800 h 2070760"/>
              <a:gd name="connsiteX62" fmla="*/ 1587500 w 2517309"/>
              <a:gd name="connsiteY62" fmla="*/ 927100 h 2070760"/>
              <a:gd name="connsiteX63" fmla="*/ 1765300 w 2517309"/>
              <a:gd name="connsiteY63" fmla="*/ 901700 h 2070760"/>
              <a:gd name="connsiteX64" fmla="*/ 1905000 w 2517309"/>
              <a:gd name="connsiteY64" fmla="*/ 889000 h 2070760"/>
              <a:gd name="connsiteX65" fmla="*/ 2032000 w 2517309"/>
              <a:gd name="connsiteY65" fmla="*/ 863600 h 2070760"/>
              <a:gd name="connsiteX66" fmla="*/ 2146300 w 2517309"/>
              <a:gd name="connsiteY66" fmla="*/ 850900 h 2070760"/>
              <a:gd name="connsiteX67" fmla="*/ 2349500 w 2517309"/>
              <a:gd name="connsiteY67" fmla="*/ 825500 h 2070760"/>
              <a:gd name="connsiteX68" fmla="*/ 2514600 w 2517309"/>
              <a:gd name="connsiteY68" fmla="*/ 838200 h 2070760"/>
              <a:gd name="connsiteX69" fmla="*/ 2476500 w 2517309"/>
              <a:gd name="connsiteY69" fmla="*/ 850900 h 2070760"/>
              <a:gd name="connsiteX70" fmla="*/ 2336800 w 2517309"/>
              <a:gd name="connsiteY70" fmla="*/ 876300 h 2070760"/>
              <a:gd name="connsiteX71" fmla="*/ 2082800 w 2517309"/>
              <a:gd name="connsiteY71" fmla="*/ 927100 h 2070760"/>
              <a:gd name="connsiteX72" fmla="*/ 1930400 w 2517309"/>
              <a:gd name="connsiteY72" fmla="*/ 939800 h 2070760"/>
              <a:gd name="connsiteX73" fmla="*/ 1790700 w 2517309"/>
              <a:gd name="connsiteY73" fmla="*/ 965200 h 2070760"/>
              <a:gd name="connsiteX74" fmla="*/ 1638300 w 2517309"/>
              <a:gd name="connsiteY74" fmla="*/ 1003300 h 2070760"/>
              <a:gd name="connsiteX75" fmla="*/ 1460500 w 2517309"/>
              <a:gd name="connsiteY75" fmla="*/ 1028700 h 2070760"/>
              <a:gd name="connsiteX76" fmla="*/ 1193800 w 2517309"/>
              <a:gd name="connsiteY76" fmla="*/ 1054100 h 2070760"/>
              <a:gd name="connsiteX77" fmla="*/ 965200 w 2517309"/>
              <a:gd name="connsiteY77" fmla="*/ 1079500 h 2070760"/>
              <a:gd name="connsiteX78" fmla="*/ 863600 w 2517309"/>
              <a:gd name="connsiteY78" fmla="*/ 1092200 h 2070760"/>
              <a:gd name="connsiteX79" fmla="*/ 571500 w 2517309"/>
              <a:gd name="connsiteY79" fmla="*/ 1117600 h 2070760"/>
              <a:gd name="connsiteX80" fmla="*/ 431800 w 2517309"/>
              <a:gd name="connsiteY80" fmla="*/ 1155700 h 2070760"/>
              <a:gd name="connsiteX81" fmla="*/ 381000 w 2517309"/>
              <a:gd name="connsiteY81" fmla="*/ 1168400 h 2070760"/>
              <a:gd name="connsiteX82" fmla="*/ 304800 w 2517309"/>
              <a:gd name="connsiteY82" fmla="*/ 1206500 h 2070760"/>
              <a:gd name="connsiteX83" fmla="*/ 266700 w 2517309"/>
              <a:gd name="connsiteY83" fmla="*/ 1231900 h 2070760"/>
              <a:gd name="connsiteX84" fmla="*/ 1663700 w 2517309"/>
              <a:gd name="connsiteY84" fmla="*/ 1244600 h 2070760"/>
              <a:gd name="connsiteX85" fmla="*/ 1828800 w 2517309"/>
              <a:gd name="connsiteY85" fmla="*/ 1257300 h 2070760"/>
              <a:gd name="connsiteX86" fmla="*/ 1905000 w 2517309"/>
              <a:gd name="connsiteY86" fmla="*/ 1270000 h 2070760"/>
              <a:gd name="connsiteX87" fmla="*/ 1968500 w 2517309"/>
              <a:gd name="connsiteY87" fmla="*/ 1282700 h 2070760"/>
              <a:gd name="connsiteX88" fmla="*/ 2463800 w 2517309"/>
              <a:gd name="connsiteY88" fmla="*/ 1295400 h 2070760"/>
              <a:gd name="connsiteX89" fmla="*/ 2374900 w 2517309"/>
              <a:gd name="connsiteY89" fmla="*/ 1320800 h 2070760"/>
              <a:gd name="connsiteX90" fmla="*/ 2324100 w 2517309"/>
              <a:gd name="connsiteY90" fmla="*/ 1346200 h 2070760"/>
              <a:gd name="connsiteX91" fmla="*/ 2222500 w 2517309"/>
              <a:gd name="connsiteY91" fmla="*/ 1358900 h 2070760"/>
              <a:gd name="connsiteX92" fmla="*/ 2159000 w 2517309"/>
              <a:gd name="connsiteY92" fmla="*/ 1371600 h 2070760"/>
              <a:gd name="connsiteX93" fmla="*/ 1574800 w 2517309"/>
              <a:gd name="connsiteY93" fmla="*/ 1397000 h 2070760"/>
              <a:gd name="connsiteX94" fmla="*/ 1485900 w 2517309"/>
              <a:gd name="connsiteY94" fmla="*/ 1409700 h 2070760"/>
              <a:gd name="connsiteX95" fmla="*/ 1181100 w 2517309"/>
              <a:gd name="connsiteY95" fmla="*/ 1435100 h 2070760"/>
              <a:gd name="connsiteX96" fmla="*/ 1117600 w 2517309"/>
              <a:gd name="connsiteY96" fmla="*/ 1447800 h 2070760"/>
              <a:gd name="connsiteX97" fmla="*/ 1028700 w 2517309"/>
              <a:gd name="connsiteY97" fmla="*/ 1460500 h 2070760"/>
              <a:gd name="connsiteX98" fmla="*/ 762000 w 2517309"/>
              <a:gd name="connsiteY98" fmla="*/ 1485900 h 2070760"/>
              <a:gd name="connsiteX99" fmla="*/ 609600 w 2517309"/>
              <a:gd name="connsiteY99" fmla="*/ 1524000 h 2070760"/>
              <a:gd name="connsiteX100" fmla="*/ 533400 w 2517309"/>
              <a:gd name="connsiteY100" fmla="*/ 1536700 h 2070760"/>
              <a:gd name="connsiteX101" fmla="*/ 355600 w 2517309"/>
              <a:gd name="connsiteY101" fmla="*/ 1562100 h 2070760"/>
              <a:gd name="connsiteX102" fmla="*/ 317500 w 2517309"/>
              <a:gd name="connsiteY102" fmla="*/ 1574800 h 2070760"/>
              <a:gd name="connsiteX103" fmla="*/ 76200 w 2517309"/>
              <a:gd name="connsiteY103" fmla="*/ 1600200 h 2070760"/>
              <a:gd name="connsiteX104" fmla="*/ 292100 w 2517309"/>
              <a:gd name="connsiteY104" fmla="*/ 1612900 h 2070760"/>
              <a:gd name="connsiteX105" fmla="*/ 825500 w 2517309"/>
              <a:gd name="connsiteY105" fmla="*/ 1625600 h 2070760"/>
              <a:gd name="connsiteX106" fmla="*/ 1104900 w 2517309"/>
              <a:gd name="connsiteY106" fmla="*/ 1651000 h 2070760"/>
              <a:gd name="connsiteX107" fmla="*/ 1638300 w 2517309"/>
              <a:gd name="connsiteY107" fmla="*/ 1663700 h 2070760"/>
              <a:gd name="connsiteX108" fmla="*/ 1828800 w 2517309"/>
              <a:gd name="connsiteY108" fmla="*/ 1676400 h 2070760"/>
              <a:gd name="connsiteX109" fmla="*/ 2247900 w 2517309"/>
              <a:gd name="connsiteY109" fmla="*/ 1701800 h 2070760"/>
              <a:gd name="connsiteX110" fmla="*/ 2362200 w 2517309"/>
              <a:gd name="connsiteY110" fmla="*/ 1714500 h 2070760"/>
              <a:gd name="connsiteX111" fmla="*/ 1828800 w 2517309"/>
              <a:gd name="connsiteY111" fmla="*/ 1727200 h 2070760"/>
              <a:gd name="connsiteX112" fmla="*/ 1739900 w 2517309"/>
              <a:gd name="connsiteY112" fmla="*/ 1739900 h 2070760"/>
              <a:gd name="connsiteX113" fmla="*/ 1422400 w 2517309"/>
              <a:gd name="connsiteY113" fmla="*/ 1765300 h 2070760"/>
              <a:gd name="connsiteX114" fmla="*/ 508000 w 2517309"/>
              <a:gd name="connsiteY114" fmla="*/ 1778000 h 2070760"/>
              <a:gd name="connsiteX115" fmla="*/ 279400 w 2517309"/>
              <a:gd name="connsiteY115" fmla="*/ 1803400 h 2070760"/>
              <a:gd name="connsiteX116" fmla="*/ 241300 w 2517309"/>
              <a:gd name="connsiteY116" fmla="*/ 1816100 h 2070760"/>
              <a:gd name="connsiteX117" fmla="*/ 50800 w 2517309"/>
              <a:gd name="connsiteY117" fmla="*/ 1841500 h 2070760"/>
              <a:gd name="connsiteX118" fmla="*/ 0 w 2517309"/>
              <a:gd name="connsiteY118" fmla="*/ 1854200 h 2070760"/>
              <a:gd name="connsiteX119" fmla="*/ 76200 w 2517309"/>
              <a:gd name="connsiteY119" fmla="*/ 1866900 h 2070760"/>
              <a:gd name="connsiteX120" fmla="*/ 177800 w 2517309"/>
              <a:gd name="connsiteY120" fmla="*/ 1879600 h 2070760"/>
              <a:gd name="connsiteX121" fmla="*/ 228600 w 2517309"/>
              <a:gd name="connsiteY121" fmla="*/ 1892300 h 2070760"/>
              <a:gd name="connsiteX122" fmla="*/ 457200 w 2517309"/>
              <a:gd name="connsiteY122" fmla="*/ 1905000 h 2070760"/>
              <a:gd name="connsiteX123" fmla="*/ 609600 w 2517309"/>
              <a:gd name="connsiteY123" fmla="*/ 1917700 h 2070760"/>
              <a:gd name="connsiteX124" fmla="*/ 673100 w 2517309"/>
              <a:gd name="connsiteY124" fmla="*/ 1930400 h 2070760"/>
              <a:gd name="connsiteX125" fmla="*/ 1066800 w 2517309"/>
              <a:gd name="connsiteY125" fmla="*/ 1955800 h 2070760"/>
              <a:gd name="connsiteX126" fmla="*/ 1181100 w 2517309"/>
              <a:gd name="connsiteY126" fmla="*/ 1968500 h 2070760"/>
              <a:gd name="connsiteX127" fmla="*/ 1231900 w 2517309"/>
              <a:gd name="connsiteY127" fmla="*/ 1981200 h 2070760"/>
              <a:gd name="connsiteX128" fmla="*/ 1371600 w 2517309"/>
              <a:gd name="connsiteY128" fmla="*/ 2006600 h 2070760"/>
              <a:gd name="connsiteX129" fmla="*/ 1435100 w 2517309"/>
              <a:gd name="connsiteY129" fmla="*/ 2019300 h 2070760"/>
              <a:gd name="connsiteX130" fmla="*/ 1790700 w 2517309"/>
              <a:gd name="connsiteY130" fmla="*/ 2032000 h 2070760"/>
              <a:gd name="connsiteX131" fmla="*/ 1854200 w 2517309"/>
              <a:gd name="connsiteY131" fmla="*/ 2044700 h 2070760"/>
              <a:gd name="connsiteX132" fmla="*/ 1892300 w 2517309"/>
              <a:gd name="connsiteY132" fmla="*/ 2057400 h 2070760"/>
              <a:gd name="connsiteX133" fmla="*/ 2476500 w 2517309"/>
              <a:gd name="connsiteY133" fmla="*/ 2070100 h 20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517309" h="2070760">
                <a:moveTo>
                  <a:pt x="50800" y="0"/>
                </a:moveTo>
                <a:lnTo>
                  <a:pt x="698500" y="12700"/>
                </a:lnTo>
                <a:cubicBezTo>
                  <a:pt x="769908" y="14967"/>
                  <a:pt x="844319" y="20580"/>
                  <a:pt x="914400" y="38100"/>
                </a:cubicBezTo>
                <a:cubicBezTo>
                  <a:pt x="970512" y="52128"/>
                  <a:pt x="951638" y="61708"/>
                  <a:pt x="1028700" y="63500"/>
                </a:cubicBezTo>
                <a:cubicBezTo>
                  <a:pt x="1367302" y="71374"/>
                  <a:pt x="1706033" y="71967"/>
                  <a:pt x="2044700" y="76200"/>
                </a:cubicBezTo>
                <a:lnTo>
                  <a:pt x="2235200" y="88900"/>
                </a:lnTo>
                <a:cubicBezTo>
                  <a:pt x="2290256" y="92833"/>
                  <a:pt x="2347432" y="85740"/>
                  <a:pt x="2400300" y="101600"/>
                </a:cubicBezTo>
                <a:cubicBezTo>
                  <a:pt x="2414920" y="105986"/>
                  <a:pt x="2377277" y="124619"/>
                  <a:pt x="2362200" y="127000"/>
                </a:cubicBezTo>
                <a:cubicBezTo>
                  <a:pt x="2295165" y="137584"/>
                  <a:pt x="2226631" y="134064"/>
                  <a:pt x="2159000" y="139700"/>
                </a:cubicBezTo>
                <a:cubicBezTo>
                  <a:pt x="2124988" y="142534"/>
                  <a:pt x="2091231" y="147889"/>
                  <a:pt x="2057400" y="152400"/>
                </a:cubicBezTo>
                <a:cubicBezTo>
                  <a:pt x="2027728" y="156356"/>
                  <a:pt x="1998368" y="163109"/>
                  <a:pt x="1968500" y="165100"/>
                </a:cubicBezTo>
                <a:cubicBezTo>
                  <a:pt x="1871257" y="171583"/>
                  <a:pt x="1773843" y="176060"/>
                  <a:pt x="1676400" y="177800"/>
                </a:cubicBezTo>
                <a:lnTo>
                  <a:pt x="546100" y="190500"/>
                </a:lnTo>
                <a:cubicBezTo>
                  <a:pt x="428104" y="219999"/>
                  <a:pt x="574795" y="184761"/>
                  <a:pt x="419100" y="215900"/>
                </a:cubicBezTo>
                <a:cubicBezTo>
                  <a:pt x="401984" y="219323"/>
                  <a:pt x="385233" y="224367"/>
                  <a:pt x="368300" y="228600"/>
                </a:cubicBezTo>
                <a:cubicBezTo>
                  <a:pt x="355600" y="237067"/>
                  <a:pt x="344492" y="248641"/>
                  <a:pt x="330200" y="254000"/>
                </a:cubicBezTo>
                <a:cubicBezTo>
                  <a:pt x="309989" y="261579"/>
                  <a:pt x="245116" y="266423"/>
                  <a:pt x="266700" y="266700"/>
                </a:cubicBezTo>
                <a:lnTo>
                  <a:pt x="2311400" y="279400"/>
                </a:lnTo>
                <a:cubicBezTo>
                  <a:pt x="2332567" y="283633"/>
                  <a:pt x="2354075" y="286420"/>
                  <a:pt x="2374900" y="292100"/>
                </a:cubicBezTo>
                <a:cubicBezTo>
                  <a:pt x="2400731" y="299145"/>
                  <a:pt x="2425125" y="311006"/>
                  <a:pt x="2451100" y="317500"/>
                </a:cubicBezTo>
                <a:lnTo>
                  <a:pt x="2501900" y="330200"/>
                </a:lnTo>
                <a:cubicBezTo>
                  <a:pt x="2489200" y="334433"/>
                  <a:pt x="2476787" y="339653"/>
                  <a:pt x="2463800" y="342900"/>
                </a:cubicBezTo>
                <a:cubicBezTo>
                  <a:pt x="2368432" y="366742"/>
                  <a:pt x="2312813" y="361068"/>
                  <a:pt x="2197100" y="368300"/>
                </a:cubicBezTo>
                <a:cubicBezTo>
                  <a:pt x="1935984" y="411819"/>
                  <a:pt x="2259554" y="355809"/>
                  <a:pt x="2070100" y="393700"/>
                </a:cubicBezTo>
                <a:cubicBezTo>
                  <a:pt x="2044850" y="398750"/>
                  <a:pt x="2019150" y="401350"/>
                  <a:pt x="1993900" y="406400"/>
                </a:cubicBezTo>
                <a:cubicBezTo>
                  <a:pt x="1976784" y="409823"/>
                  <a:pt x="1960523" y="418044"/>
                  <a:pt x="1943100" y="419100"/>
                </a:cubicBezTo>
                <a:cubicBezTo>
                  <a:pt x="1820485" y="426531"/>
                  <a:pt x="1697567" y="427567"/>
                  <a:pt x="1574800" y="431800"/>
                </a:cubicBezTo>
                <a:lnTo>
                  <a:pt x="1435100" y="444500"/>
                </a:lnTo>
                <a:cubicBezTo>
                  <a:pt x="1392747" y="448534"/>
                  <a:pt x="1350608" y="455429"/>
                  <a:pt x="1308100" y="457200"/>
                </a:cubicBezTo>
                <a:cubicBezTo>
                  <a:pt x="1147317" y="463899"/>
                  <a:pt x="986333" y="464539"/>
                  <a:pt x="825500" y="469900"/>
                </a:cubicBezTo>
                <a:cubicBezTo>
                  <a:pt x="732322" y="473006"/>
                  <a:pt x="639233" y="478367"/>
                  <a:pt x="546100" y="482600"/>
                </a:cubicBezTo>
                <a:lnTo>
                  <a:pt x="419100" y="495300"/>
                </a:lnTo>
                <a:cubicBezTo>
                  <a:pt x="364112" y="500082"/>
                  <a:pt x="308947" y="502767"/>
                  <a:pt x="254000" y="508000"/>
                </a:cubicBezTo>
                <a:cubicBezTo>
                  <a:pt x="220024" y="511236"/>
                  <a:pt x="186267" y="516467"/>
                  <a:pt x="152400" y="520700"/>
                </a:cubicBezTo>
                <a:lnTo>
                  <a:pt x="393700" y="546100"/>
                </a:lnTo>
                <a:cubicBezTo>
                  <a:pt x="427621" y="549869"/>
                  <a:pt x="461404" y="554812"/>
                  <a:pt x="495300" y="558800"/>
                </a:cubicBezTo>
                <a:lnTo>
                  <a:pt x="609600" y="571500"/>
                </a:lnTo>
                <a:cubicBezTo>
                  <a:pt x="643496" y="575488"/>
                  <a:pt x="677170" y="581582"/>
                  <a:pt x="711200" y="584200"/>
                </a:cubicBezTo>
                <a:cubicBezTo>
                  <a:pt x="787293" y="590053"/>
                  <a:pt x="863663" y="591649"/>
                  <a:pt x="939800" y="596900"/>
                </a:cubicBezTo>
                <a:cubicBezTo>
                  <a:pt x="986448" y="600117"/>
                  <a:pt x="1032852" y="606383"/>
                  <a:pt x="1079500" y="609600"/>
                </a:cubicBezTo>
                <a:cubicBezTo>
                  <a:pt x="1155637" y="614851"/>
                  <a:pt x="1231900" y="618067"/>
                  <a:pt x="1308100" y="622300"/>
                </a:cubicBezTo>
                <a:lnTo>
                  <a:pt x="1917700" y="609600"/>
                </a:lnTo>
                <a:cubicBezTo>
                  <a:pt x="1947614" y="608512"/>
                  <a:pt x="1976897" y="600613"/>
                  <a:pt x="2006600" y="596900"/>
                </a:cubicBezTo>
                <a:cubicBezTo>
                  <a:pt x="2044638" y="592145"/>
                  <a:pt x="2082800" y="588433"/>
                  <a:pt x="2120900" y="584200"/>
                </a:cubicBezTo>
                <a:cubicBezTo>
                  <a:pt x="2171700" y="588433"/>
                  <a:pt x="2222718" y="590577"/>
                  <a:pt x="2273300" y="596900"/>
                </a:cubicBezTo>
                <a:cubicBezTo>
                  <a:pt x="2290620" y="599065"/>
                  <a:pt x="2306984" y="606177"/>
                  <a:pt x="2324100" y="609600"/>
                </a:cubicBezTo>
                <a:cubicBezTo>
                  <a:pt x="2479795" y="640739"/>
                  <a:pt x="2333104" y="605501"/>
                  <a:pt x="2451100" y="635000"/>
                </a:cubicBezTo>
                <a:cubicBezTo>
                  <a:pt x="2425700" y="643467"/>
                  <a:pt x="2400731" y="653355"/>
                  <a:pt x="2374900" y="660400"/>
                </a:cubicBezTo>
                <a:cubicBezTo>
                  <a:pt x="2300411" y="680715"/>
                  <a:pt x="2307303" y="667628"/>
                  <a:pt x="2222500" y="685800"/>
                </a:cubicBezTo>
                <a:cubicBezTo>
                  <a:pt x="2061087" y="720389"/>
                  <a:pt x="2203899" y="704367"/>
                  <a:pt x="2057400" y="723900"/>
                </a:cubicBezTo>
                <a:cubicBezTo>
                  <a:pt x="1958712" y="737058"/>
                  <a:pt x="1716451" y="757204"/>
                  <a:pt x="1663700" y="762000"/>
                </a:cubicBezTo>
                <a:cubicBezTo>
                  <a:pt x="1617133" y="766233"/>
                  <a:pt x="1570398" y="768900"/>
                  <a:pt x="1524000" y="774700"/>
                </a:cubicBezTo>
                <a:cubicBezTo>
                  <a:pt x="1261394" y="807526"/>
                  <a:pt x="1388374" y="790447"/>
                  <a:pt x="1143000" y="825500"/>
                </a:cubicBezTo>
                <a:cubicBezTo>
                  <a:pt x="1113367" y="829733"/>
                  <a:pt x="1083453" y="832329"/>
                  <a:pt x="1054100" y="838200"/>
                </a:cubicBezTo>
                <a:cubicBezTo>
                  <a:pt x="829141" y="883192"/>
                  <a:pt x="1174379" y="814854"/>
                  <a:pt x="914400" y="863600"/>
                </a:cubicBezTo>
                <a:cubicBezTo>
                  <a:pt x="871968" y="871556"/>
                  <a:pt x="829733" y="880533"/>
                  <a:pt x="787400" y="889000"/>
                </a:cubicBezTo>
                <a:cubicBezTo>
                  <a:pt x="766233" y="893233"/>
                  <a:pt x="745192" y="898151"/>
                  <a:pt x="723900" y="901700"/>
                </a:cubicBezTo>
                <a:cubicBezTo>
                  <a:pt x="537834" y="932711"/>
                  <a:pt x="622603" y="920712"/>
                  <a:pt x="469900" y="939800"/>
                </a:cubicBezTo>
                <a:cubicBezTo>
                  <a:pt x="444500" y="948267"/>
                  <a:pt x="415977" y="950348"/>
                  <a:pt x="393700" y="965200"/>
                </a:cubicBezTo>
                <a:cubicBezTo>
                  <a:pt x="381000" y="973667"/>
                  <a:pt x="340340" y="990261"/>
                  <a:pt x="355600" y="990600"/>
                </a:cubicBezTo>
                <a:lnTo>
                  <a:pt x="965200" y="977900"/>
                </a:lnTo>
                <a:lnTo>
                  <a:pt x="1409700" y="939800"/>
                </a:lnTo>
                <a:cubicBezTo>
                  <a:pt x="1468967" y="935567"/>
                  <a:pt x="1528420" y="933430"/>
                  <a:pt x="1587500" y="927100"/>
                </a:cubicBezTo>
                <a:cubicBezTo>
                  <a:pt x="1647028" y="920722"/>
                  <a:pt x="1705858" y="908833"/>
                  <a:pt x="1765300" y="901700"/>
                </a:cubicBezTo>
                <a:cubicBezTo>
                  <a:pt x="1811726" y="896129"/>
                  <a:pt x="1858433" y="893233"/>
                  <a:pt x="1905000" y="889000"/>
                </a:cubicBezTo>
                <a:cubicBezTo>
                  <a:pt x="1947333" y="880533"/>
                  <a:pt x="1989357" y="870333"/>
                  <a:pt x="2032000" y="863600"/>
                </a:cubicBezTo>
                <a:cubicBezTo>
                  <a:pt x="2069865" y="857621"/>
                  <a:pt x="2108239" y="855467"/>
                  <a:pt x="2146300" y="850900"/>
                </a:cubicBezTo>
                <a:lnTo>
                  <a:pt x="2349500" y="825500"/>
                </a:lnTo>
                <a:cubicBezTo>
                  <a:pt x="2404533" y="829733"/>
                  <a:pt x="2460476" y="827375"/>
                  <a:pt x="2514600" y="838200"/>
                </a:cubicBezTo>
                <a:cubicBezTo>
                  <a:pt x="2527727" y="840825"/>
                  <a:pt x="2489590" y="848095"/>
                  <a:pt x="2476500" y="850900"/>
                </a:cubicBezTo>
                <a:cubicBezTo>
                  <a:pt x="2430221" y="860817"/>
                  <a:pt x="2383211" y="867018"/>
                  <a:pt x="2336800" y="876300"/>
                </a:cubicBezTo>
                <a:cubicBezTo>
                  <a:pt x="2233505" y="896959"/>
                  <a:pt x="2191525" y="912918"/>
                  <a:pt x="2082800" y="927100"/>
                </a:cubicBezTo>
                <a:cubicBezTo>
                  <a:pt x="2032252" y="933693"/>
                  <a:pt x="1981200" y="935567"/>
                  <a:pt x="1930400" y="939800"/>
                </a:cubicBezTo>
                <a:cubicBezTo>
                  <a:pt x="1883833" y="948267"/>
                  <a:pt x="1836950" y="955146"/>
                  <a:pt x="1790700" y="965200"/>
                </a:cubicBezTo>
                <a:cubicBezTo>
                  <a:pt x="1739532" y="976324"/>
                  <a:pt x="1689721" y="993411"/>
                  <a:pt x="1638300" y="1003300"/>
                </a:cubicBezTo>
                <a:cubicBezTo>
                  <a:pt x="1579509" y="1014606"/>
                  <a:pt x="1519981" y="1021902"/>
                  <a:pt x="1460500" y="1028700"/>
                </a:cubicBezTo>
                <a:cubicBezTo>
                  <a:pt x="1371775" y="1038840"/>
                  <a:pt x="1282413" y="1043023"/>
                  <a:pt x="1193800" y="1054100"/>
                </a:cubicBezTo>
                <a:cubicBezTo>
                  <a:pt x="946683" y="1084990"/>
                  <a:pt x="1254930" y="1047308"/>
                  <a:pt x="965200" y="1079500"/>
                </a:cubicBezTo>
                <a:cubicBezTo>
                  <a:pt x="931279" y="1083269"/>
                  <a:pt x="897576" y="1088964"/>
                  <a:pt x="863600" y="1092200"/>
                </a:cubicBezTo>
                <a:cubicBezTo>
                  <a:pt x="762830" y="1101797"/>
                  <a:pt x="671141" y="1104315"/>
                  <a:pt x="571500" y="1117600"/>
                </a:cubicBezTo>
                <a:cubicBezTo>
                  <a:pt x="477359" y="1130152"/>
                  <a:pt x="533919" y="1130170"/>
                  <a:pt x="431800" y="1155700"/>
                </a:cubicBezTo>
                <a:lnTo>
                  <a:pt x="381000" y="1168400"/>
                </a:lnTo>
                <a:cubicBezTo>
                  <a:pt x="271811" y="1241193"/>
                  <a:pt x="409960" y="1153920"/>
                  <a:pt x="304800" y="1206500"/>
                </a:cubicBezTo>
                <a:cubicBezTo>
                  <a:pt x="291148" y="1213326"/>
                  <a:pt x="279400" y="1223433"/>
                  <a:pt x="266700" y="1231900"/>
                </a:cubicBezTo>
                <a:lnTo>
                  <a:pt x="1663700" y="1244600"/>
                </a:lnTo>
                <a:cubicBezTo>
                  <a:pt x="1718889" y="1245497"/>
                  <a:pt x="1773907" y="1251522"/>
                  <a:pt x="1828800" y="1257300"/>
                </a:cubicBezTo>
                <a:cubicBezTo>
                  <a:pt x="1854409" y="1259996"/>
                  <a:pt x="1879665" y="1265394"/>
                  <a:pt x="1905000" y="1270000"/>
                </a:cubicBezTo>
                <a:cubicBezTo>
                  <a:pt x="1926238" y="1273861"/>
                  <a:pt x="1946936" y="1281720"/>
                  <a:pt x="1968500" y="1282700"/>
                </a:cubicBezTo>
                <a:cubicBezTo>
                  <a:pt x="2133484" y="1290199"/>
                  <a:pt x="2298700" y="1291167"/>
                  <a:pt x="2463800" y="1295400"/>
                </a:cubicBezTo>
                <a:cubicBezTo>
                  <a:pt x="2438021" y="1301845"/>
                  <a:pt x="2400407" y="1309868"/>
                  <a:pt x="2374900" y="1320800"/>
                </a:cubicBezTo>
                <a:cubicBezTo>
                  <a:pt x="2357499" y="1328258"/>
                  <a:pt x="2342467" y="1341608"/>
                  <a:pt x="2324100" y="1346200"/>
                </a:cubicBezTo>
                <a:cubicBezTo>
                  <a:pt x="2290989" y="1354478"/>
                  <a:pt x="2256233" y="1353710"/>
                  <a:pt x="2222500" y="1358900"/>
                </a:cubicBezTo>
                <a:cubicBezTo>
                  <a:pt x="2201165" y="1362182"/>
                  <a:pt x="2180438" y="1369078"/>
                  <a:pt x="2159000" y="1371600"/>
                </a:cubicBezTo>
                <a:cubicBezTo>
                  <a:pt x="1978173" y="1392874"/>
                  <a:pt x="1732504" y="1392362"/>
                  <a:pt x="1574800" y="1397000"/>
                </a:cubicBezTo>
                <a:cubicBezTo>
                  <a:pt x="1545167" y="1401233"/>
                  <a:pt x="1515699" y="1406862"/>
                  <a:pt x="1485900" y="1409700"/>
                </a:cubicBezTo>
                <a:cubicBezTo>
                  <a:pt x="1355463" y="1422123"/>
                  <a:pt x="1302924" y="1418857"/>
                  <a:pt x="1181100" y="1435100"/>
                </a:cubicBezTo>
                <a:cubicBezTo>
                  <a:pt x="1159704" y="1437953"/>
                  <a:pt x="1138892" y="1444251"/>
                  <a:pt x="1117600" y="1447800"/>
                </a:cubicBezTo>
                <a:cubicBezTo>
                  <a:pt x="1088073" y="1452721"/>
                  <a:pt x="1058333" y="1456267"/>
                  <a:pt x="1028700" y="1460500"/>
                </a:cubicBezTo>
                <a:cubicBezTo>
                  <a:pt x="912789" y="1499137"/>
                  <a:pt x="1034805" y="1462178"/>
                  <a:pt x="762000" y="1485900"/>
                </a:cubicBezTo>
                <a:cubicBezTo>
                  <a:pt x="712605" y="1490195"/>
                  <a:pt x="655970" y="1513299"/>
                  <a:pt x="609600" y="1524000"/>
                </a:cubicBezTo>
                <a:cubicBezTo>
                  <a:pt x="584509" y="1529790"/>
                  <a:pt x="558650" y="1531650"/>
                  <a:pt x="533400" y="1536700"/>
                </a:cubicBezTo>
                <a:cubicBezTo>
                  <a:pt x="395289" y="1564322"/>
                  <a:pt x="612181" y="1536442"/>
                  <a:pt x="355600" y="1562100"/>
                </a:cubicBezTo>
                <a:cubicBezTo>
                  <a:pt x="342900" y="1566333"/>
                  <a:pt x="330487" y="1571553"/>
                  <a:pt x="317500" y="1574800"/>
                </a:cubicBezTo>
                <a:cubicBezTo>
                  <a:pt x="229830" y="1596717"/>
                  <a:pt x="181683" y="1592665"/>
                  <a:pt x="76200" y="1600200"/>
                </a:cubicBezTo>
                <a:cubicBezTo>
                  <a:pt x="148167" y="1604433"/>
                  <a:pt x="220050" y="1610458"/>
                  <a:pt x="292100" y="1612900"/>
                </a:cubicBezTo>
                <a:cubicBezTo>
                  <a:pt x="469848" y="1618925"/>
                  <a:pt x="647845" y="1617272"/>
                  <a:pt x="825500" y="1625600"/>
                </a:cubicBezTo>
                <a:cubicBezTo>
                  <a:pt x="918915" y="1629979"/>
                  <a:pt x="1011485" y="1646621"/>
                  <a:pt x="1104900" y="1651000"/>
                </a:cubicBezTo>
                <a:cubicBezTo>
                  <a:pt x="1282555" y="1659328"/>
                  <a:pt x="1460500" y="1659467"/>
                  <a:pt x="1638300" y="1663700"/>
                </a:cubicBezTo>
                <a:lnTo>
                  <a:pt x="1828800" y="1676400"/>
                </a:lnTo>
                <a:lnTo>
                  <a:pt x="2247900" y="1701800"/>
                </a:lnTo>
                <a:cubicBezTo>
                  <a:pt x="2286102" y="1704984"/>
                  <a:pt x="2324100" y="1710267"/>
                  <a:pt x="2362200" y="1714500"/>
                </a:cubicBezTo>
                <a:lnTo>
                  <a:pt x="1828800" y="1727200"/>
                </a:lnTo>
                <a:cubicBezTo>
                  <a:pt x="1798891" y="1728421"/>
                  <a:pt x="1769704" y="1737106"/>
                  <a:pt x="1739900" y="1739900"/>
                </a:cubicBezTo>
                <a:cubicBezTo>
                  <a:pt x="1634192" y="1749810"/>
                  <a:pt x="1528561" y="1763826"/>
                  <a:pt x="1422400" y="1765300"/>
                </a:cubicBezTo>
                <a:lnTo>
                  <a:pt x="508000" y="1778000"/>
                </a:lnTo>
                <a:cubicBezTo>
                  <a:pt x="431800" y="1786467"/>
                  <a:pt x="355298" y="1792557"/>
                  <a:pt x="279400" y="1803400"/>
                </a:cubicBezTo>
                <a:cubicBezTo>
                  <a:pt x="266148" y="1805293"/>
                  <a:pt x="254427" y="1813475"/>
                  <a:pt x="241300" y="1816100"/>
                </a:cubicBezTo>
                <a:cubicBezTo>
                  <a:pt x="184983" y="1827363"/>
                  <a:pt x="106429" y="1832228"/>
                  <a:pt x="50800" y="1841500"/>
                </a:cubicBezTo>
                <a:cubicBezTo>
                  <a:pt x="33583" y="1844369"/>
                  <a:pt x="16933" y="1849967"/>
                  <a:pt x="0" y="1854200"/>
                </a:cubicBezTo>
                <a:cubicBezTo>
                  <a:pt x="25400" y="1858433"/>
                  <a:pt x="50708" y="1863258"/>
                  <a:pt x="76200" y="1866900"/>
                </a:cubicBezTo>
                <a:cubicBezTo>
                  <a:pt x="109987" y="1871727"/>
                  <a:pt x="144134" y="1873989"/>
                  <a:pt x="177800" y="1879600"/>
                </a:cubicBezTo>
                <a:cubicBezTo>
                  <a:pt x="195017" y="1882469"/>
                  <a:pt x="211217" y="1890720"/>
                  <a:pt x="228600" y="1892300"/>
                </a:cubicBezTo>
                <a:cubicBezTo>
                  <a:pt x="304604" y="1899209"/>
                  <a:pt x="381052" y="1899923"/>
                  <a:pt x="457200" y="1905000"/>
                </a:cubicBezTo>
                <a:cubicBezTo>
                  <a:pt x="508063" y="1908391"/>
                  <a:pt x="558800" y="1913467"/>
                  <a:pt x="609600" y="1917700"/>
                </a:cubicBezTo>
                <a:cubicBezTo>
                  <a:pt x="630767" y="1921933"/>
                  <a:pt x="651704" y="1927547"/>
                  <a:pt x="673100" y="1930400"/>
                </a:cubicBezTo>
                <a:cubicBezTo>
                  <a:pt x="804831" y="1947964"/>
                  <a:pt x="932968" y="1949427"/>
                  <a:pt x="1066800" y="1955800"/>
                </a:cubicBezTo>
                <a:cubicBezTo>
                  <a:pt x="1104900" y="1960033"/>
                  <a:pt x="1143211" y="1962671"/>
                  <a:pt x="1181100" y="1968500"/>
                </a:cubicBezTo>
                <a:cubicBezTo>
                  <a:pt x="1198352" y="1971154"/>
                  <a:pt x="1214861" y="1977414"/>
                  <a:pt x="1231900" y="1981200"/>
                </a:cubicBezTo>
                <a:cubicBezTo>
                  <a:pt x="1302485" y="1996885"/>
                  <a:pt x="1295778" y="1992814"/>
                  <a:pt x="1371600" y="2006600"/>
                </a:cubicBezTo>
                <a:cubicBezTo>
                  <a:pt x="1392838" y="2010461"/>
                  <a:pt x="1413554" y="2017994"/>
                  <a:pt x="1435100" y="2019300"/>
                </a:cubicBezTo>
                <a:cubicBezTo>
                  <a:pt x="1553492" y="2026475"/>
                  <a:pt x="1672167" y="2027767"/>
                  <a:pt x="1790700" y="2032000"/>
                </a:cubicBezTo>
                <a:cubicBezTo>
                  <a:pt x="1811867" y="2036233"/>
                  <a:pt x="1833259" y="2039465"/>
                  <a:pt x="1854200" y="2044700"/>
                </a:cubicBezTo>
                <a:cubicBezTo>
                  <a:pt x="1867187" y="2047947"/>
                  <a:pt x="1878959" y="2056288"/>
                  <a:pt x="1892300" y="2057400"/>
                </a:cubicBezTo>
                <a:cubicBezTo>
                  <a:pt x="2105108" y="2075134"/>
                  <a:pt x="2259791" y="2070100"/>
                  <a:pt x="2476500" y="2070100"/>
                </a:cubicBezTo>
              </a:path>
            </a:pathLst>
          </a:custGeom>
          <a:noFill/>
          <a:ln w="6032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4704" y="5765369"/>
            <a:ext cx="8031879" cy="830997"/>
          </a:xfrm>
          <a:prstGeom prst="rect">
            <a:avLst/>
          </a:prstGeom>
          <a:noFill/>
        </p:spPr>
        <p:txBody>
          <a:bodyPr wrap="none" rtlCol="0">
            <a:spAutoFit/>
          </a:bodyPr>
          <a:lstStyle/>
          <a:p>
            <a:pPr algn="ctr"/>
            <a:r>
              <a:rPr lang="en-US" sz="2400" b="1" dirty="0" smtClean="0"/>
              <a:t>To complete the circuit</a:t>
            </a:r>
            <a:r>
              <a:rPr lang="en-US" sz="2400" dirty="0" smtClean="0"/>
              <a:t>, we need a second half to our cell.</a:t>
            </a:r>
          </a:p>
          <a:p>
            <a:pPr algn="ctr"/>
            <a:r>
              <a:rPr lang="en-US" sz="2400" dirty="0" smtClean="0"/>
              <a:t>We will use pencil lead (graphite) to make this glass conductive.</a:t>
            </a:r>
          </a:p>
        </p:txBody>
      </p:sp>
    </p:spTree>
    <p:extLst>
      <p:ext uri="{BB962C8B-B14F-4D97-AF65-F5344CB8AC3E}">
        <p14:creationId xmlns:p14="http://schemas.microsoft.com/office/powerpoint/2010/main" val="26177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86"/>
            <a:ext cx="8686800" cy="5986678"/>
          </a:xfrm>
        </p:spPr>
        <p:txBody>
          <a:bodyPr/>
          <a:lstStyle/>
          <a:p>
            <a:pPr marL="0" indent="0">
              <a:buNone/>
            </a:pPr>
            <a:r>
              <a:rPr lang="en-US" dirty="0" smtClean="0"/>
              <a:t>What’s our final step? We need to:</a:t>
            </a:r>
          </a:p>
          <a:p>
            <a:r>
              <a:rPr lang="en-US" sz="3600" b="1" dirty="0">
                <a:solidFill>
                  <a:srgbClr val="00B050"/>
                </a:solidFill>
              </a:rPr>
              <a:t>COLLECT</a:t>
            </a:r>
            <a:r>
              <a:rPr lang="en-US" sz="3600" dirty="0">
                <a:solidFill>
                  <a:srgbClr val="00B050"/>
                </a:solidFill>
              </a:rPr>
              <a:t> </a:t>
            </a:r>
            <a:r>
              <a:rPr lang="en-US" dirty="0"/>
              <a:t>the </a:t>
            </a:r>
            <a:r>
              <a:rPr lang="en-US" b="1" cap="small" dirty="0" smtClean="0">
                <a:solidFill>
                  <a:srgbClr val="FFC000"/>
                </a:solidFill>
              </a:rPr>
              <a:t>electricity</a:t>
            </a:r>
            <a:r>
              <a:rPr lang="en-US" dirty="0" smtClean="0"/>
              <a:t> </a:t>
            </a:r>
            <a:r>
              <a:rPr lang="en-US" dirty="0"/>
              <a:t>to power our world</a:t>
            </a:r>
          </a:p>
          <a:p>
            <a:endParaRPr lang="en-US" dirty="0" smtClean="0"/>
          </a:p>
        </p:txBody>
      </p:sp>
      <p:grpSp>
        <p:nvGrpSpPr>
          <p:cNvPr id="2" name="Group 1"/>
          <p:cNvGrpSpPr/>
          <p:nvPr/>
        </p:nvGrpSpPr>
        <p:grpSpPr>
          <a:xfrm>
            <a:off x="5527210" y="1523111"/>
            <a:ext cx="2743200" cy="2971800"/>
            <a:chOff x="2946400" y="2032000"/>
            <a:chExt cx="2743200" cy="2971800"/>
          </a:xfrm>
          <a:effectLst/>
        </p:grpSpPr>
        <p:sp>
          <p:nvSpPr>
            <p:cNvPr id="7" name="Rectangle 6"/>
            <p:cNvSpPr/>
            <p:nvPr/>
          </p:nvSpPr>
          <p:spPr>
            <a:xfrm>
              <a:off x="2946400" y="2032001"/>
              <a:ext cx="2743200" cy="2971800"/>
            </a:xfrm>
            <a:prstGeom prst="rect">
              <a:avLst/>
            </a:prstGeom>
            <a:solidFill>
              <a:schemeClr val="bg1">
                <a:lumMod val="85000"/>
              </a:schemeClr>
            </a:solidFill>
            <a:ln>
              <a:solidFill>
                <a:schemeClr val="tx1"/>
              </a:solidFill>
            </a:ln>
            <a:effectLst/>
            <a:scene3d>
              <a:camera prst="obliqueTop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009901" y="2755900"/>
              <a:ext cx="2517309" cy="2070760"/>
            </a:xfrm>
            <a:custGeom>
              <a:avLst/>
              <a:gdLst>
                <a:gd name="connsiteX0" fmla="*/ 50800 w 2517309"/>
                <a:gd name="connsiteY0" fmla="*/ 0 h 2070760"/>
                <a:gd name="connsiteX1" fmla="*/ 698500 w 2517309"/>
                <a:gd name="connsiteY1" fmla="*/ 12700 h 2070760"/>
                <a:gd name="connsiteX2" fmla="*/ 914400 w 2517309"/>
                <a:gd name="connsiteY2" fmla="*/ 38100 h 2070760"/>
                <a:gd name="connsiteX3" fmla="*/ 1028700 w 2517309"/>
                <a:gd name="connsiteY3" fmla="*/ 63500 h 2070760"/>
                <a:gd name="connsiteX4" fmla="*/ 2044700 w 2517309"/>
                <a:gd name="connsiteY4" fmla="*/ 76200 h 2070760"/>
                <a:gd name="connsiteX5" fmla="*/ 2235200 w 2517309"/>
                <a:gd name="connsiteY5" fmla="*/ 88900 h 2070760"/>
                <a:gd name="connsiteX6" fmla="*/ 2400300 w 2517309"/>
                <a:gd name="connsiteY6" fmla="*/ 101600 h 2070760"/>
                <a:gd name="connsiteX7" fmla="*/ 2362200 w 2517309"/>
                <a:gd name="connsiteY7" fmla="*/ 127000 h 2070760"/>
                <a:gd name="connsiteX8" fmla="*/ 2159000 w 2517309"/>
                <a:gd name="connsiteY8" fmla="*/ 139700 h 2070760"/>
                <a:gd name="connsiteX9" fmla="*/ 2057400 w 2517309"/>
                <a:gd name="connsiteY9" fmla="*/ 152400 h 2070760"/>
                <a:gd name="connsiteX10" fmla="*/ 1968500 w 2517309"/>
                <a:gd name="connsiteY10" fmla="*/ 165100 h 2070760"/>
                <a:gd name="connsiteX11" fmla="*/ 1676400 w 2517309"/>
                <a:gd name="connsiteY11" fmla="*/ 177800 h 2070760"/>
                <a:gd name="connsiteX12" fmla="*/ 546100 w 2517309"/>
                <a:gd name="connsiteY12" fmla="*/ 190500 h 2070760"/>
                <a:gd name="connsiteX13" fmla="*/ 419100 w 2517309"/>
                <a:gd name="connsiteY13" fmla="*/ 215900 h 2070760"/>
                <a:gd name="connsiteX14" fmla="*/ 368300 w 2517309"/>
                <a:gd name="connsiteY14" fmla="*/ 228600 h 2070760"/>
                <a:gd name="connsiteX15" fmla="*/ 330200 w 2517309"/>
                <a:gd name="connsiteY15" fmla="*/ 254000 h 2070760"/>
                <a:gd name="connsiteX16" fmla="*/ 266700 w 2517309"/>
                <a:gd name="connsiteY16" fmla="*/ 266700 h 2070760"/>
                <a:gd name="connsiteX17" fmla="*/ 2311400 w 2517309"/>
                <a:gd name="connsiteY17" fmla="*/ 279400 h 2070760"/>
                <a:gd name="connsiteX18" fmla="*/ 2374900 w 2517309"/>
                <a:gd name="connsiteY18" fmla="*/ 292100 h 2070760"/>
                <a:gd name="connsiteX19" fmla="*/ 2451100 w 2517309"/>
                <a:gd name="connsiteY19" fmla="*/ 317500 h 2070760"/>
                <a:gd name="connsiteX20" fmla="*/ 2501900 w 2517309"/>
                <a:gd name="connsiteY20" fmla="*/ 330200 h 2070760"/>
                <a:gd name="connsiteX21" fmla="*/ 2463800 w 2517309"/>
                <a:gd name="connsiteY21" fmla="*/ 342900 h 2070760"/>
                <a:gd name="connsiteX22" fmla="*/ 2197100 w 2517309"/>
                <a:gd name="connsiteY22" fmla="*/ 368300 h 2070760"/>
                <a:gd name="connsiteX23" fmla="*/ 2070100 w 2517309"/>
                <a:gd name="connsiteY23" fmla="*/ 393700 h 2070760"/>
                <a:gd name="connsiteX24" fmla="*/ 1993900 w 2517309"/>
                <a:gd name="connsiteY24" fmla="*/ 406400 h 2070760"/>
                <a:gd name="connsiteX25" fmla="*/ 1943100 w 2517309"/>
                <a:gd name="connsiteY25" fmla="*/ 419100 h 2070760"/>
                <a:gd name="connsiteX26" fmla="*/ 1574800 w 2517309"/>
                <a:gd name="connsiteY26" fmla="*/ 431800 h 2070760"/>
                <a:gd name="connsiteX27" fmla="*/ 1435100 w 2517309"/>
                <a:gd name="connsiteY27" fmla="*/ 444500 h 2070760"/>
                <a:gd name="connsiteX28" fmla="*/ 1308100 w 2517309"/>
                <a:gd name="connsiteY28" fmla="*/ 457200 h 2070760"/>
                <a:gd name="connsiteX29" fmla="*/ 825500 w 2517309"/>
                <a:gd name="connsiteY29" fmla="*/ 469900 h 2070760"/>
                <a:gd name="connsiteX30" fmla="*/ 546100 w 2517309"/>
                <a:gd name="connsiteY30" fmla="*/ 482600 h 2070760"/>
                <a:gd name="connsiteX31" fmla="*/ 419100 w 2517309"/>
                <a:gd name="connsiteY31" fmla="*/ 495300 h 2070760"/>
                <a:gd name="connsiteX32" fmla="*/ 254000 w 2517309"/>
                <a:gd name="connsiteY32" fmla="*/ 508000 h 2070760"/>
                <a:gd name="connsiteX33" fmla="*/ 152400 w 2517309"/>
                <a:gd name="connsiteY33" fmla="*/ 520700 h 2070760"/>
                <a:gd name="connsiteX34" fmla="*/ 393700 w 2517309"/>
                <a:gd name="connsiteY34" fmla="*/ 546100 h 2070760"/>
                <a:gd name="connsiteX35" fmla="*/ 495300 w 2517309"/>
                <a:gd name="connsiteY35" fmla="*/ 558800 h 2070760"/>
                <a:gd name="connsiteX36" fmla="*/ 609600 w 2517309"/>
                <a:gd name="connsiteY36" fmla="*/ 571500 h 2070760"/>
                <a:gd name="connsiteX37" fmla="*/ 711200 w 2517309"/>
                <a:gd name="connsiteY37" fmla="*/ 584200 h 2070760"/>
                <a:gd name="connsiteX38" fmla="*/ 939800 w 2517309"/>
                <a:gd name="connsiteY38" fmla="*/ 596900 h 2070760"/>
                <a:gd name="connsiteX39" fmla="*/ 1079500 w 2517309"/>
                <a:gd name="connsiteY39" fmla="*/ 609600 h 2070760"/>
                <a:gd name="connsiteX40" fmla="*/ 1308100 w 2517309"/>
                <a:gd name="connsiteY40" fmla="*/ 622300 h 2070760"/>
                <a:gd name="connsiteX41" fmla="*/ 1917700 w 2517309"/>
                <a:gd name="connsiteY41" fmla="*/ 609600 h 2070760"/>
                <a:gd name="connsiteX42" fmla="*/ 2006600 w 2517309"/>
                <a:gd name="connsiteY42" fmla="*/ 596900 h 2070760"/>
                <a:gd name="connsiteX43" fmla="*/ 2120900 w 2517309"/>
                <a:gd name="connsiteY43" fmla="*/ 584200 h 2070760"/>
                <a:gd name="connsiteX44" fmla="*/ 2273300 w 2517309"/>
                <a:gd name="connsiteY44" fmla="*/ 596900 h 2070760"/>
                <a:gd name="connsiteX45" fmla="*/ 2324100 w 2517309"/>
                <a:gd name="connsiteY45" fmla="*/ 609600 h 2070760"/>
                <a:gd name="connsiteX46" fmla="*/ 2451100 w 2517309"/>
                <a:gd name="connsiteY46" fmla="*/ 635000 h 2070760"/>
                <a:gd name="connsiteX47" fmla="*/ 2374900 w 2517309"/>
                <a:gd name="connsiteY47" fmla="*/ 660400 h 2070760"/>
                <a:gd name="connsiteX48" fmla="*/ 2222500 w 2517309"/>
                <a:gd name="connsiteY48" fmla="*/ 685800 h 2070760"/>
                <a:gd name="connsiteX49" fmla="*/ 2057400 w 2517309"/>
                <a:gd name="connsiteY49" fmla="*/ 723900 h 2070760"/>
                <a:gd name="connsiteX50" fmla="*/ 1663700 w 2517309"/>
                <a:gd name="connsiteY50" fmla="*/ 762000 h 2070760"/>
                <a:gd name="connsiteX51" fmla="*/ 1524000 w 2517309"/>
                <a:gd name="connsiteY51" fmla="*/ 774700 h 2070760"/>
                <a:gd name="connsiteX52" fmla="*/ 1143000 w 2517309"/>
                <a:gd name="connsiteY52" fmla="*/ 825500 h 2070760"/>
                <a:gd name="connsiteX53" fmla="*/ 1054100 w 2517309"/>
                <a:gd name="connsiteY53" fmla="*/ 838200 h 2070760"/>
                <a:gd name="connsiteX54" fmla="*/ 914400 w 2517309"/>
                <a:gd name="connsiteY54" fmla="*/ 863600 h 2070760"/>
                <a:gd name="connsiteX55" fmla="*/ 787400 w 2517309"/>
                <a:gd name="connsiteY55" fmla="*/ 889000 h 2070760"/>
                <a:gd name="connsiteX56" fmla="*/ 723900 w 2517309"/>
                <a:gd name="connsiteY56" fmla="*/ 901700 h 2070760"/>
                <a:gd name="connsiteX57" fmla="*/ 469900 w 2517309"/>
                <a:gd name="connsiteY57" fmla="*/ 939800 h 2070760"/>
                <a:gd name="connsiteX58" fmla="*/ 393700 w 2517309"/>
                <a:gd name="connsiteY58" fmla="*/ 965200 h 2070760"/>
                <a:gd name="connsiteX59" fmla="*/ 355600 w 2517309"/>
                <a:gd name="connsiteY59" fmla="*/ 990600 h 2070760"/>
                <a:gd name="connsiteX60" fmla="*/ 965200 w 2517309"/>
                <a:gd name="connsiteY60" fmla="*/ 977900 h 2070760"/>
                <a:gd name="connsiteX61" fmla="*/ 1409700 w 2517309"/>
                <a:gd name="connsiteY61" fmla="*/ 939800 h 2070760"/>
                <a:gd name="connsiteX62" fmla="*/ 1587500 w 2517309"/>
                <a:gd name="connsiteY62" fmla="*/ 927100 h 2070760"/>
                <a:gd name="connsiteX63" fmla="*/ 1765300 w 2517309"/>
                <a:gd name="connsiteY63" fmla="*/ 901700 h 2070760"/>
                <a:gd name="connsiteX64" fmla="*/ 1905000 w 2517309"/>
                <a:gd name="connsiteY64" fmla="*/ 889000 h 2070760"/>
                <a:gd name="connsiteX65" fmla="*/ 2032000 w 2517309"/>
                <a:gd name="connsiteY65" fmla="*/ 863600 h 2070760"/>
                <a:gd name="connsiteX66" fmla="*/ 2146300 w 2517309"/>
                <a:gd name="connsiteY66" fmla="*/ 850900 h 2070760"/>
                <a:gd name="connsiteX67" fmla="*/ 2349500 w 2517309"/>
                <a:gd name="connsiteY67" fmla="*/ 825500 h 2070760"/>
                <a:gd name="connsiteX68" fmla="*/ 2514600 w 2517309"/>
                <a:gd name="connsiteY68" fmla="*/ 838200 h 2070760"/>
                <a:gd name="connsiteX69" fmla="*/ 2476500 w 2517309"/>
                <a:gd name="connsiteY69" fmla="*/ 850900 h 2070760"/>
                <a:gd name="connsiteX70" fmla="*/ 2336800 w 2517309"/>
                <a:gd name="connsiteY70" fmla="*/ 876300 h 2070760"/>
                <a:gd name="connsiteX71" fmla="*/ 2082800 w 2517309"/>
                <a:gd name="connsiteY71" fmla="*/ 927100 h 2070760"/>
                <a:gd name="connsiteX72" fmla="*/ 1930400 w 2517309"/>
                <a:gd name="connsiteY72" fmla="*/ 939800 h 2070760"/>
                <a:gd name="connsiteX73" fmla="*/ 1790700 w 2517309"/>
                <a:gd name="connsiteY73" fmla="*/ 965200 h 2070760"/>
                <a:gd name="connsiteX74" fmla="*/ 1638300 w 2517309"/>
                <a:gd name="connsiteY74" fmla="*/ 1003300 h 2070760"/>
                <a:gd name="connsiteX75" fmla="*/ 1460500 w 2517309"/>
                <a:gd name="connsiteY75" fmla="*/ 1028700 h 2070760"/>
                <a:gd name="connsiteX76" fmla="*/ 1193800 w 2517309"/>
                <a:gd name="connsiteY76" fmla="*/ 1054100 h 2070760"/>
                <a:gd name="connsiteX77" fmla="*/ 965200 w 2517309"/>
                <a:gd name="connsiteY77" fmla="*/ 1079500 h 2070760"/>
                <a:gd name="connsiteX78" fmla="*/ 863600 w 2517309"/>
                <a:gd name="connsiteY78" fmla="*/ 1092200 h 2070760"/>
                <a:gd name="connsiteX79" fmla="*/ 571500 w 2517309"/>
                <a:gd name="connsiteY79" fmla="*/ 1117600 h 2070760"/>
                <a:gd name="connsiteX80" fmla="*/ 431800 w 2517309"/>
                <a:gd name="connsiteY80" fmla="*/ 1155700 h 2070760"/>
                <a:gd name="connsiteX81" fmla="*/ 381000 w 2517309"/>
                <a:gd name="connsiteY81" fmla="*/ 1168400 h 2070760"/>
                <a:gd name="connsiteX82" fmla="*/ 304800 w 2517309"/>
                <a:gd name="connsiteY82" fmla="*/ 1206500 h 2070760"/>
                <a:gd name="connsiteX83" fmla="*/ 266700 w 2517309"/>
                <a:gd name="connsiteY83" fmla="*/ 1231900 h 2070760"/>
                <a:gd name="connsiteX84" fmla="*/ 1663700 w 2517309"/>
                <a:gd name="connsiteY84" fmla="*/ 1244600 h 2070760"/>
                <a:gd name="connsiteX85" fmla="*/ 1828800 w 2517309"/>
                <a:gd name="connsiteY85" fmla="*/ 1257300 h 2070760"/>
                <a:gd name="connsiteX86" fmla="*/ 1905000 w 2517309"/>
                <a:gd name="connsiteY86" fmla="*/ 1270000 h 2070760"/>
                <a:gd name="connsiteX87" fmla="*/ 1968500 w 2517309"/>
                <a:gd name="connsiteY87" fmla="*/ 1282700 h 2070760"/>
                <a:gd name="connsiteX88" fmla="*/ 2463800 w 2517309"/>
                <a:gd name="connsiteY88" fmla="*/ 1295400 h 2070760"/>
                <a:gd name="connsiteX89" fmla="*/ 2374900 w 2517309"/>
                <a:gd name="connsiteY89" fmla="*/ 1320800 h 2070760"/>
                <a:gd name="connsiteX90" fmla="*/ 2324100 w 2517309"/>
                <a:gd name="connsiteY90" fmla="*/ 1346200 h 2070760"/>
                <a:gd name="connsiteX91" fmla="*/ 2222500 w 2517309"/>
                <a:gd name="connsiteY91" fmla="*/ 1358900 h 2070760"/>
                <a:gd name="connsiteX92" fmla="*/ 2159000 w 2517309"/>
                <a:gd name="connsiteY92" fmla="*/ 1371600 h 2070760"/>
                <a:gd name="connsiteX93" fmla="*/ 1574800 w 2517309"/>
                <a:gd name="connsiteY93" fmla="*/ 1397000 h 2070760"/>
                <a:gd name="connsiteX94" fmla="*/ 1485900 w 2517309"/>
                <a:gd name="connsiteY94" fmla="*/ 1409700 h 2070760"/>
                <a:gd name="connsiteX95" fmla="*/ 1181100 w 2517309"/>
                <a:gd name="connsiteY95" fmla="*/ 1435100 h 2070760"/>
                <a:gd name="connsiteX96" fmla="*/ 1117600 w 2517309"/>
                <a:gd name="connsiteY96" fmla="*/ 1447800 h 2070760"/>
                <a:gd name="connsiteX97" fmla="*/ 1028700 w 2517309"/>
                <a:gd name="connsiteY97" fmla="*/ 1460500 h 2070760"/>
                <a:gd name="connsiteX98" fmla="*/ 762000 w 2517309"/>
                <a:gd name="connsiteY98" fmla="*/ 1485900 h 2070760"/>
                <a:gd name="connsiteX99" fmla="*/ 609600 w 2517309"/>
                <a:gd name="connsiteY99" fmla="*/ 1524000 h 2070760"/>
                <a:gd name="connsiteX100" fmla="*/ 533400 w 2517309"/>
                <a:gd name="connsiteY100" fmla="*/ 1536700 h 2070760"/>
                <a:gd name="connsiteX101" fmla="*/ 355600 w 2517309"/>
                <a:gd name="connsiteY101" fmla="*/ 1562100 h 2070760"/>
                <a:gd name="connsiteX102" fmla="*/ 317500 w 2517309"/>
                <a:gd name="connsiteY102" fmla="*/ 1574800 h 2070760"/>
                <a:gd name="connsiteX103" fmla="*/ 76200 w 2517309"/>
                <a:gd name="connsiteY103" fmla="*/ 1600200 h 2070760"/>
                <a:gd name="connsiteX104" fmla="*/ 292100 w 2517309"/>
                <a:gd name="connsiteY104" fmla="*/ 1612900 h 2070760"/>
                <a:gd name="connsiteX105" fmla="*/ 825500 w 2517309"/>
                <a:gd name="connsiteY105" fmla="*/ 1625600 h 2070760"/>
                <a:gd name="connsiteX106" fmla="*/ 1104900 w 2517309"/>
                <a:gd name="connsiteY106" fmla="*/ 1651000 h 2070760"/>
                <a:gd name="connsiteX107" fmla="*/ 1638300 w 2517309"/>
                <a:gd name="connsiteY107" fmla="*/ 1663700 h 2070760"/>
                <a:gd name="connsiteX108" fmla="*/ 1828800 w 2517309"/>
                <a:gd name="connsiteY108" fmla="*/ 1676400 h 2070760"/>
                <a:gd name="connsiteX109" fmla="*/ 2247900 w 2517309"/>
                <a:gd name="connsiteY109" fmla="*/ 1701800 h 2070760"/>
                <a:gd name="connsiteX110" fmla="*/ 2362200 w 2517309"/>
                <a:gd name="connsiteY110" fmla="*/ 1714500 h 2070760"/>
                <a:gd name="connsiteX111" fmla="*/ 1828800 w 2517309"/>
                <a:gd name="connsiteY111" fmla="*/ 1727200 h 2070760"/>
                <a:gd name="connsiteX112" fmla="*/ 1739900 w 2517309"/>
                <a:gd name="connsiteY112" fmla="*/ 1739900 h 2070760"/>
                <a:gd name="connsiteX113" fmla="*/ 1422400 w 2517309"/>
                <a:gd name="connsiteY113" fmla="*/ 1765300 h 2070760"/>
                <a:gd name="connsiteX114" fmla="*/ 508000 w 2517309"/>
                <a:gd name="connsiteY114" fmla="*/ 1778000 h 2070760"/>
                <a:gd name="connsiteX115" fmla="*/ 279400 w 2517309"/>
                <a:gd name="connsiteY115" fmla="*/ 1803400 h 2070760"/>
                <a:gd name="connsiteX116" fmla="*/ 241300 w 2517309"/>
                <a:gd name="connsiteY116" fmla="*/ 1816100 h 2070760"/>
                <a:gd name="connsiteX117" fmla="*/ 50800 w 2517309"/>
                <a:gd name="connsiteY117" fmla="*/ 1841500 h 2070760"/>
                <a:gd name="connsiteX118" fmla="*/ 0 w 2517309"/>
                <a:gd name="connsiteY118" fmla="*/ 1854200 h 2070760"/>
                <a:gd name="connsiteX119" fmla="*/ 76200 w 2517309"/>
                <a:gd name="connsiteY119" fmla="*/ 1866900 h 2070760"/>
                <a:gd name="connsiteX120" fmla="*/ 177800 w 2517309"/>
                <a:gd name="connsiteY120" fmla="*/ 1879600 h 2070760"/>
                <a:gd name="connsiteX121" fmla="*/ 228600 w 2517309"/>
                <a:gd name="connsiteY121" fmla="*/ 1892300 h 2070760"/>
                <a:gd name="connsiteX122" fmla="*/ 457200 w 2517309"/>
                <a:gd name="connsiteY122" fmla="*/ 1905000 h 2070760"/>
                <a:gd name="connsiteX123" fmla="*/ 609600 w 2517309"/>
                <a:gd name="connsiteY123" fmla="*/ 1917700 h 2070760"/>
                <a:gd name="connsiteX124" fmla="*/ 673100 w 2517309"/>
                <a:gd name="connsiteY124" fmla="*/ 1930400 h 2070760"/>
                <a:gd name="connsiteX125" fmla="*/ 1066800 w 2517309"/>
                <a:gd name="connsiteY125" fmla="*/ 1955800 h 2070760"/>
                <a:gd name="connsiteX126" fmla="*/ 1181100 w 2517309"/>
                <a:gd name="connsiteY126" fmla="*/ 1968500 h 2070760"/>
                <a:gd name="connsiteX127" fmla="*/ 1231900 w 2517309"/>
                <a:gd name="connsiteY127" fmla="*/ 1981200 h 2070760"/>
                <a:gd name="connsiteX128" fmla="*/ 1371600 w 2517309"/>
                <a:gd name="connsiteY128" fmla="*/ 2006600 h 2070760"/>
                <a:gd name="connsiteX129" fmla="*/ 1435100 w 2517309"/>
                <a:gd name="connsiteY129" fmla="*/ 2019300 h 2070760"/>
                <a:gd name="connsiteX130" fmla="*/ 1790700 w 2517309"/>
                <a:gd name="connsiteY130" fmla="*/ 2032000 h 2070760"/>
                <a:gd name="connsiteX131" fmla="*/ 1854200 w 2517309"/>
                <a:gd name="connsiteY131" fmla="*/ 2044700 h 2070760"/>
                <a:gd name="connsiteX132" fmla="*/ 1892300 w 2517309"/>
                <a:gd name="connsiteY132" fmla="*/ 2057400 h 2070760"/>
                <a:gd name="connsiteX133" fmla="*/ 2476500 w 2517309"/>
                <a:gd name="connsiteY133" fmla="*/ 2070100 h 20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517309" h="2070760">
                  <a:moveTo>
                    <a:pt x="50800" y="0"/>
                  </a:moveTo>
                  <a:lnTo>
                    <a:pt x="698500" y="12700"/>
                  </a:lnTo>
                  <a:cubicBezTo>
                    <a:pt x="769908" y="14967"/>
                    <a:pt x="844319" y="20580"/>
                    <a:pt x="914400" y="38100"/>
                  </a:cubicBezTo>
                  <a:cubicBezTo>
                    <a:pt x="970512" y="52128"/>
                    <a:pt x="951638" y="61708"/>
                    <a:pt x="1028700" y="63500"/>
                  </a:cubicBezTo>
                  <a:cubicBezTo>
                    <a:pt x="1367302" y="71374"/>
                    <a:pt x="1706033" y="71967"/>
                    <a:pt x="2044700" y="76200"/>
                  </a:cubicBezTo>
                  <a:lnTo>
                    <a:pt x="2235200" y="88900"/>
                  </a:lnTo>
                  <a:cubicBezTo>
                    <a:pt x="2290256" y="92833"/>
                    <a:pt x="2347432" y="85740"/>
                    <a:pt x="2400300" y="101600"/>
                  </a:cubicBezTo>
                  <a:cubicBezTo>
                    <a:pt x="2414920" y="105986"/>
                    <a:pt x="2377277" y="124619"/>
                    <a:pt x="2362200" y="127000"/>
                  </a:cubicBezTo>
                  <a:cubicBezTo>
                    <a:pt x="2295165" y="137584"/>
                    <a:pt x="2226631" y="134064"/>
                    <a:pt x="2159000" y="139700"/>
                  </a:cubicBezTo>
                  <a:cubicBezTo>
                    <a:pt x="2124988" y="142534"/>
                    <a:pt x="2091231" y="147889"/>
                    <a:pt x="2057400" y="152400"/>
                  </a:cubicBezTo>
                  <a:cubicBezTo>
                    <a:pt x="2027728" y="156356"/>
                    <a:pt x="1998368" y="163109"/>
                    <a:pt x="1968500" y="165100"/>
                  </a:cubicBezTo>
                  <a:cubicBezTo>
                    <a:pt x="1871257" y="171583"/>
                    <a:pt x="1773843" y="176060"/>
                    <a:pt x="1676400" y="177800"/>
                  </a:cubicBezTo>
                  <a:lnTo>
                    <a:pt x="546100" y="190500"/>
                  </a:lnTo>
                  <a:cubicBezTo>
                    <a:pt x="428104" y="219999"/>
                    <a:pt x="574795" y="184761"/>
                    <a:pt x="419100" y="215900"/>
                  </a:cubicBezTo>
                  <a:cubicBezTo>
                    <a:pt x="401984" y="219323"/>
                    <a:pt x="385233" y="224367"/>
                    <a:pt x="368300" y="228600"/>
                  </a:cubicBezTo>
                  <a:cubicBezTo>
                    <a:pt x="355600" y="237067"/>
                    <a:pt x="344492" y="248641"/>
                    <a:pt x="330200" y="254000"/>
                  </a:cubicBezTo>
                  <a:cubicBezTo>
                    <a:pt x="309989" y="261579"/>
                    <a:pt x="245116" y="266423"/>
                    <a:pt x="266700" y="266700"/>
                  </a:cubicBezTo>
                  <a:lnTo>
                    <a:pt x="2311400" y="279400"/>
                  </a:lnTo>
                  <a:cubicBezTo>
                    <a:pt x="2332567" y="283633"/>
                    <a:pt x="2354075" y="286420"/>
                    <a:pt x="2374900" y="292100"/>
                  </a:cubicBezTo>
                  <a:cubicBezTo>
                    <a:pt x="2400731" y="299145"/>
                    <a:pt x="2425125" y="311006"/>
                    <a:pt x="2451100" y="317500"/>
                  </a:cubicBezTo>
                  <a:lnTo>
                    <a:pt x="2501900" y="330200"/>
                  </a:lnTo>
                  <a:cubicBezTo>
                    <a:pt x="2489200" y="334433"/>
                    <a:pt x="2476787" y="339653"/>
                    <a:pt x="2463800" y="342900"/>
                  </a:cubicBezTo>
                  <a:cubicBezTo>
                    <a:pt x="2368432" y="366742"/>
                    <a:pt x="2312813" y="361068"/>
                    <a:pt x="2197100" y="368300"/>
                  </a:cubicBezTo>
                  <a:cubicBezTo>
                    <a:pt x="1935984" y="411819"/>
                    <a:pt x="2259554" y="355809"/>
                    <a:pt x="2070100" y="393700"/>
                  </a:cubicBezTo>
                  <a:cubicBezTo>
                    <a:pt x="2044850" y="398750"/>
                    <a:pt x="2019150" y="401350"/>
                    <a:pt x="1993900" y="406400"/>
                  </a:cubicBezTo>
                  <a:cubicBezTo>
                    <a:pt x="1976784" y="409823"/>
                    <a:pt x="1960523" y="418044"/>
                    <a:pt x="1943100" y="419100"/>
                  </a:cubicBezTo>
                  <a:cubicBezTo>
                    <a:pt x="1820485" y="426531"/>
                    <a:pt x="1697567" y="427567"/>
                    <a:pt x="1574800" y="431800"/>
                  </a:cubicBezTo>
                  <a:lnTo>
                    <a:pt x="1435100" y="444500"/>
                  </a:lnTo>
                  <a:cubicBezTo>
                    <a:pt x="1392747" y="448534"/>
                    <a:pt x="1350608" y="455429"/>
                    <a:pt x="1308100" y="457200"/>
                  </a:cubicBezTo>
                  <a:cubicBezTo>
                    <a:pt x="1147317" y="463899"/>
                    <a:pt x="986333" y="464539"/>
                    <a:pt x="825500" y="469900"/>
                  </a:cubicBezTo>
                  <a:cubicBezTo>
                    <a:pt x="732322" y="473006"/>
                    <a:pt x="639233" y="478367"/>
                    <a:pt x="546100" y="482600"/>
                  </a:cubicBezTo>
                  <a:lnTo>
                    <a:pt x="419100" y="495300"/>
                  </a:lnTo>
                  <a:cubicBezTo>
                    <a:pt x="364112" y="500082"/>
                    <a:pt x="308947" y="502767"/>
                    <a:pt x="254000" y="508000"/>
                  </a:cubicBezTo>
                  <a:cubicBezTo>
                    <a:pt x="220024" y="511236"/>
                    <a:pt x="186267" y="516467"/>
                    <a:pt x="152400" y="520700"/>
                  </a:cubicBezTo>
                  <a:lnTo>
                    <a:pt x="393700" y="546100"/>
                  </a:lnTo>
                  <a:cubicBezTo>
                    <a:pt x="427621" y="549869"/>
                    <a:pt x="461404" y="554812"/>
                    <a:pt x="495300" y="558800"/>
                  </a:cubicBezTo>
                  <a:lnTo>
                    <a:pt x="609600" y="571500"/>
                  </a:lnTo>
                  <a:cubicBezTo>
                    <a:pt x="643496" y="575488"/>
                    <a:pt x="677170" y="581582"/>
                    <a:pt x="711200" y="584200"/>
                  </a:cubicBezTo>
                  <a:cubicBezTo>
                    <a:pt x="787293" y="590053"/>
                    <a:pt x="863663" y="591649"/>
                    <a:pt x="939800" y="596900"/>
                  </a:cubicBezTo>
                  <a:cubicBezTo>
                    <a:pt x="986448" y="600117"/>
                    <a:pt x="1032852" y="606383"/>
                    <a:pt x="1079500" y="609600"/>
                  </a:cubicBezTo>
                  <a:cubicBezTo>
                    <a:pt x="1155637" y="614851"/>
                    <a:pt x="1231900" y="618067"/>
                    <a:pt x="1308100" y="622300"/>
                  </a:cubicBezTo>
                  <a:lnTo>
                    <a:pt x="1917700" y="609600"/>
                  </a:lnTo>
                  <a:cubicBezTo>
                    <a:pt x="1947614" y="608512"/>
                    <a:pt x="1976897" y="600613"/>
                    <a:pt x="2006600" y="596900"/>
                  </a:cubicBezTo>
                  <a:cubicBezTo>
                    <a:pt x="2044638" y="592145"/>
                    <a:pt x="2082800" y="588433"/>
                    <a:pt x="2120900" y="584200"/>
                  </a:cubicBezTo>
                  <a:cubicBezTo>
                    <a:pt x="2171700" y="588433"/>
                    <a:pt x="2222718" y="590577"/>
                    <a:pt x="2273300" y="596900"/>
                  </a:cubicBezTo>
                  <a:cubicBezTo>
                    <a:pt x="2290620" y="599065"/>
                    <a:pt x="2306984" y="606177"/>
                    <a:pt x="2324100" y="609600"/>
                  </a:cubicBezTo>
                  <a:cubicBezTo>
                    <a:pt x="2479795" y="640739"/>
                    <a:pt x="2333104" y="605501"/>
                    <a:pt x="2451100" y="635000"/>
                  </a:cubicBezTo>
                  <a:cubicBezTo>
                    <a:pt x="2425700" y="643467"/>
                    <a:pt x="2400731" y="653355"/>
                    <a:pt x="2374900" y="660400"/>
                  </a:cubicBezTo>
                  <a:cubicBezTo>
                    <a:pt x="2300411" y="680715"/>
                    <a:pt x="2307303" y="667628"/>
                    <a:pt x="2222500" y="685800"/>
                  </a:cubicBezTo>
                  <a:cubicBezTo>
                    <a:pt x="2061087" y="720389"/>
                    <a:pt x="2203899" y="704367"/>
                    <a:pt x="2057400" y="723900"/>
                  </a:cubicBezTo>
                  <a:cubicBezTo>
                    <a:pt x="1958712" y="737058"/>
                    <a:pt x="1716451" y="757204"/>
                    <a:pt x="1663700" y="762000"/>
                  </a:cubicBezTo>
                  <a:cubicBezTo>
                    <a:pt x="1617133" y="766233"/>
                    <a:pt x="1570398" y="768900"/>
                    <a:pt x="1524000" y="774700"/>
                  </a:cubicBezTo>
                  <a:cubicBezTo>
                    <a:pt x="1261394" y="807526"/>
                    <a:pt x="1388374" y="790447"/>
                    <a:pt x="1143000" y="825500"/>
                  </a:cubicBezTo>
                  <a:cubicBezTo>
                    <a:pt x="1113367" y="829733"/>
                    <a:pt x="1083453" y="832329"/>
                    <a:pt x="1054100" y="838200"/>
                  </a:cubicBezTo>
                  <a:cubicBezTo>
                    <a:pt x="829141" y="883192"/>
                    <a:pt x="1174379" y="814854"/>
                    <a:pt x="914400" y="863600"/>
                  </a:cubicBezTo>
                  <a:cubicBezTo>
                    <a:pt x="871968" y="871556"/>
                    <a:pt x="829733" y="880533"/>
                    <a:pt x="787400" y="889000"/>
                  </a:cubicBezTo>
                  <a:cubicBezTo>
                    <a:pt x="766233" y="893233"/>
                    <a:pt x="745192" y="898151"/>
                    <a:pt x="723900" y="901700"/>
                  </a:cubicBezTo>
                  <a:cubicBezTo>
                    <a:pt x="537834" y="932711"/>
                    <a:pt x="622603" y="920712"/>
                    <a:pt x="469900" y="939800"/>
                  </a:cubicBezTo>
                  <a:cubicBezTo>
                    <a:pt x="444500" y="948267"/>
                    <a:pt x="415977" y="950348"/>
                    <a:pt x="393700" y="965200"/>
                  </a:cubicBezTo>
                  <a:cubicBezTo>
                    <a:pt x="381000" y="973667"/>
                    <a:pt x="340340" y="990261"/>
                    <a:pt x="355600" y="990600"/>
                  </a:cubicBezTo>
                  <a:lnTo>
                    <a:pt x="965200" y="977900"/>
                  </a:lnTo>
                  <a:lnTo>
                    <a:pt x="1409700" y="939800"/>
                  </a:lnTo>
                  <a:cubicBezTo>
                    <a:pt x="1468967" y="935567"/>
                    <a:pt x="1528420" y="933430"/>
                    <a:pt x="1587500" y="927100"/>
                  </a:cubicBezTo>
                  <a:cubicBezTo>
                    <a:pt x="1647028" y="920722"/>
                    <a:pt x="1705858" y="908833"/>
                    <a:pt x="1765300" y="901700"/>
                  </a:cubicBezTo>
                  <a:cubicBezTo>
                    <a:pt x="1811726" y="896129"/>
                    <a:pt x="1858433" y="893233"/>
                    <a:pt x="1905000" y="889000"/>
                  </a:cubicBezTo>
                  <a:cubicBezTo>
                    <a:pt x="1947333" y="880533"/>
                    <a:pt x="1989357" y="870333"/>
                    <a:pt x="2032000" y="863600"/>
                  </a:cubicBezTo>
                  <a:cubicBezTo>
                    <a:pt x="2069865" y="857621"/>
                    <a:pt x="2108239" y="855467"/>
                    <a:pt x="2146300" y="850900"/>
                  </a:cubicBezTo>
                  <a:lnTo>
                    <a:pt x="2349500" y="825500"/>
                  </a:lnTo>
                  <a:cubicBezTo>
                    <a:pt x="2404533" y="829733"/>
                    <a:pt x="2460476" y="827375"/>
                    <a:pt x="2514600" y="838200"/>
                  </a:cubicBezTo>
                  <a:cubicBezTo>
                    <a:pt x="2527727" y="840825"/>
                    <a:pt x="2489590" y="848095"/>
                    <a:pt x="2476500" y="850900"/>
                  </a:cubicBezTo>
                  <a:cubicBezTo>
                    <a:pt x="2430221" y="860817"/>
                    <a:pt x="2383211" y="867018"/>
                    <a:pt x="2336800" y="876300"/>
                  </a:cubicBezTo>
                  <a:cubicBezTo>
                    <a:pt x="2233505" y="896959"/>
                    <a:pt x="2191525" y="912918"/>
                    <a:pt x="2082800" y="927100"/>
                  </a:cubicBezTo>
                  <a:cubicBezTo>
                    <a:pt x="2032252" y="933693"/>
                    <a:pt x="1981200" y="935567"/>
                    <a:pt x="1930400" y="939800"/>
                  </a:cubicBezTo>
                  <a:cubicBezTo>
                    <a:pt x="1883833" y="948267"/>
                    <a:pt x="1836950" y="955146"/>
                    <a:pt x="1790700" y="965200"/>
                  </a:cubicBezTo>
                  <a:cubicBezTo>
                    <a:pt x="1739532" y="976324"/>
                    <a:pt x="1689721" y="993411"/>
                    <a:pt x="1638300" y="1003300"/>
                  </a:cubicBezTo>
                  <a:cubicBezTo>
                    <a:pt x="1579509" y="1014606"/>
                    <a:pt x="1519981" y="1021902"/>
                    <a:pt x="1460500" y="1028700"/>
                  </a:cubicBezTo>
                  <a:cubicBezTo>
                    <a:pt x="1371775" y="1038840"/>
                    <a:pt x="1282413" y="1043023"/>
                    <a:pt x="1193800" y="1054100"/>
                  </a:cubicBezTo>
                  <a:cubicBezTo>
                    <a:pt x="946683" y="1084990"/>
                    <a:pt x="1254930" y="1047308"/>
                    <a:pt x="965200" y="1079500"/>
                  </a:cubicBezTo>
                  <a:cubicBezTo>
                    <a:pt x="931279" y="1083269"/>
                    <a:pt x="897576" y="1088964"/>
                    <a:pt x="863600" y="1092200"/>
                  </a:cubicBezTo>
                  <a:cubicBezTo>
                    <a:pt x="762830" y="1101797"/>
                    <a:pt x="671141" y="1104315"/>
                    <a:pt x="571500" y="1117600"/>
                  </a:cubicBezTo>
                  <a:cubicBezTo>
                    <a:pt x="477359" y="1130152"/>
                    <a:pt x="533919" y="1130170"/>
                    <a:pt x="431800" y="1155700"/>
                  </a:cubicBezTo>
                  <a:lnTo>
                    <a:pt x="381000" y="1168400"/>
                  </a:lnTo>
                  <a:cubicBezTo>
                    <a:pt x="271811" y="1241193"/>
                    <a:pt x="409960" y="1153920"/>
                    <a:pt x="304800" y="1206500"/>
                  </a:cubicBezTo>
                  <a:cubicBezTo>
                    <a:pt x="291148" y="1213326"/>
                    <a:pt x="279400" y="1223433"/>
                    <a:pt x="266700" y="1231900"/>
                  </a:cubicBezTo>
                  <a:lnTo>
                    <a:pt x="1663700" y="1244600"/>
                  </a:lnTo>
                  <a:cubicBezTo>
                    <a:pt x="1718889" y="1245497"/>
                    <a:pt x="1773907" y="1251522"/>
                    <a:pt x="1828800" y="1257300"/>
                  </a:cubicBezTo>
                  <a:cubicBezTo>
                    <a:pt x="1854409" y="1259996"/>
                    <a:pt x="1879665" y="1265394"/>
                    <a:pt x="1905000" y="1270000"/>
                  </a:cubicBezTo>
                  <a:cubicBezTo>
                    <a:pt x="1926238" y="1273861"/>
                    <a:pt x="1946936" y="1281720"/>
                    <a:pt x="1968500" y="1282700"/>
                  </a:cubicBezTo>
                  <a:cubicBezTo>
                    <a:pt x="2133484" y="1290199"/>
                    <a:pt x="2298700" y="1291167"/>
                    <a:pt x="2463800" y="1295400"/>
                  </a:cubicBezTo>
                  <a:cubicBezTo>
                    <a:pt x="2438021" y="1301845"/>
                    <a:pt x="2400407" y="1309868"/>
                    <a:pt x="2374900" y="1320800"/>
                  </a:cubicBezTo>
                  <a:cubicBezTo>
                    <a:pt x="2357499" y="1328258"/>
                    <a:pt x="2342467" y="1341608"/>
                    <a:pt x="2324100" y="1346200"/>
                  </a:cubicBezTo>
                  <a:cubicBezTo>
                    <a:pt x="2290989" y="1354478"/>
                    <a:pt x="2256233" y="1353710"/>
                    <a:pt x="2222500" y="1358900"/>
                  </a:cubicBezTo>
                  <a:cubicBezTo>
                    <a:pt x="2201165" y="1362182"/>
                    <a:pt x="2180438" y="1369078"/>
                    <a:pt x="2159000" y="1371600"/>
                  </a:cubicBezTo>
                  <a:cubicBezTo>
                    <a:pt x="1978173" y="1392874"/>
                    <a:pt x="1732504" y="1392362"/>
                    <a:pt x="1574800" y="1397000"/>
                  </a:cubicBezTo>
                  <a:cubicBezTo>
                    <a:pt x="1545167" y="1401233"/>
                    <a:pt x="1515699" y="1406862"/>
                    <a:pt x="1485900" y="1409700"/>
                  </a:cubicBezTo>
                  <a:cubicBezTo>
                    <a:pt x="1355463" y="1422123"/>
                    <a:pt x="1302924" y="1418857"/>
                    <a:pt x="1181100" y="1435100"/>
                  </a:cubicBezTo>
                  <a:cubicBezTo>
                    <a:pt x="1159704" y="1437953"/>
                    <a:pt x="1138892" y="1444251"/>
                    <a:pt x="1117600" y="1447800"/>
                  </a:cubicBezTo>
                  <a:cubicBezTo>
                    <a:pt x="1088073" y="1452721"/>
                    <a:pt x="1058333" y="1456267"/>
                    <a:pt x="1028700" y="1460500"/>
                  </a:cubicBezTo>
                  <a:cubicBezTo>
                    <a:pt x="912789" y="1499137"/>
                    <a:pt x="1034805" y="1462178"/>
                    <a:pt x="762000" y="1485900"/>
                  </a:cubicBezTo>
                  <a:cubicBezTo>
                    <a:pt x="712605" y="1490195"/>
                    <a:pt x="655970" y="1513299"/>
                    <a:pt x="609600" y="1524000"/>
                  </a:cubicBezTo>
                  <a:cubicBezTo>
                    <a:pt x="584509" y="1529790"/>
                    <a:pt x="558650" y="1531650"/>
                    <a:pt x="533400" y="1536700"/>
                  </a:cubicBezTo>
                  <a:cubicBezTo>
                    <a:pt x="395289" y="1564322"/>
                    <a:pt x="612181" y="1536442"/>
                    <a:pt x="355600" y="1562100"/>
                  </a:cubicBezTo>
                  <a:cubicBezTo>
                    <a:pt x="342900" y="1566333"/>
                    <a:pt x="330487" y="1571553"/>
                    <a:pt x="317500" y="1574800"/>
                  </a:cubicBezTo>
                  <a:cubicBezTo>
                    <a:pt x="229830" y="1596717"/>
                    <a:pt x="181683" y="1592665"/>
                    <a:pt x="76200" y="1600200"/>
                  </a:cubicBezTo>
                  <a:cubicBezTo>
                    <a:pt x="148167" y="1604433"/>
                    <a:pt x="220050" y="1610458"/>
                    <a:pt x="292100" y="1612900"/>
                  </a:cubicBezTo>
                  <a:cubicBezTo>
                    <a:pt x="469848" y="1618925"/>
                    <a:pt x="647845" y="1617272"/>
                    <a:pt x="825500" y="1625600"/>
                  </a:cubicBezTo>
                  <a:cubicBezTo>
                    <a:pt x="918915" y="1629979"/>
                    <a:pt x="1011485" y="1646621"/>
                    <a:pt x="1104900" y="1651000"/>
                  </a:cubicBezTo>
                  <a:cubicBezTo>
                    <a:pt x="1282555" y="1659328"/>
                    <a:pt x="1460500" y="1659467"/>
                    <a:pt x="1638300" y="1663700"/>
                  </a:cubicBezTo>
                  <a:lnTo>
                    <a:pt x="1828800" y="1676400"/>
                  </a:lnTo>
                  <a:lnTo>
                    <a:pt x="2247900" y="1701800"/>
                  </a:lnTo>
                  <a:cubicBezTo>
                    <a:pt x="2286102" y="1704984"/>
                    <a:pt x="2324100" y="1710267"/>
                    <a:pt x="2362200" y="1714500"/>
                  </a:cubicBezTo>
                  <a:lnTo>
                    <a:pt x="1828800" y="1727200"/>
                  </a:lnTo>
                  <a:cubicBezTo>
                    <a:pt x="1798891" y="1728421"/>
                    <a:pt x="1769704" y="1737106"/>
                    <a:pt x="1739900" y="1739900"/>
                  </a:cubicBezTo>
                  <a:cubicBezTo>
                    <a:pt x="1634192" y="1749810"/>
                    <a:pt x="1528561" y="1763826"/>
                    <a:pt x="1422400" y="1765300"/>
                  </a:cubicBezTo>
                  <a:lnTo>
                    <a:pt x="508000" y="1778000"/>
                  </a:lnTo>
                  <a:cubicBezTo>
                    <a:pt x="431800" y="1786467"/>
                    <a:pt x="355298" y="1792557"/>
                    <a:pt x="279400" y="1803400"/>
                  </a:cubicBezTo>
                  <a:cubicBezTo>
                    <a:pt x="266148" y="1805293"/>
                    <a:pt x="254427" y="1813475"/>
                    <a:pt x="241300" y="1816100"/>
                  </a:cubicBezTo>
                  <a:cubicBezTo>
                    <a:pt x="184983" y="1827363"/>
                    <a:pt x="106429" y="1832228"/>
                    <a:pt x="50800" y="1841500"/>
                  </a:cubicBezTo>
                  <a:cubicBezTo>
                    <a:pt x="33583" y="1844369"/>
                    <a:pt x="16933" y="1849967"/>
                    <a:pt x="0" y="1854200"/>
                  </a:cubicBezTo>
                  <a:cubicBezTo>
                    <a:pt x="25400" y="1858433"/>
                    <a:pt x="50708" y="1863258"/>
                    <a:pt x="76200" y="1866900"/>
                  </a:cubicBezTo>
                  <a:cubicBezTo>
                    <a:pt x="109987" y="1871727"/>
                    <a:pt x="144134" y="1873989"/>
                    <a:pt x="177800" y="1879600"/>
                  </a:cubicBezTo>
                  <a:cubicBezTo>
                    <a:pt x="195017" y="1882469"/>
                    <a:pt x="211217" y="1890720"/>
                    <a:pt x="228600" y="1892300"/>
                  </a:cubicBezTo>
                  <a:cubicBezTo>
                    <a:pt x="304604" y="1899209"/>
                    <a:pt x="381052" y="1899923"/>
                    <a:pt x="457200" y="1905000"/>
                  </a:cubicBezTo>
                  <a:cubicBezTo>
                    <a:pt x="508063" y="1908391"/>
                    <a:pt x="558800" y="1913467"/>
                    <a:pt x="609600" y="1917700"/>
                  </a:cubicBezTo>
                  <a:cubicBezTo>
                    <a:pt x="630767" y="1921933"/>
                    <a:pt x="651704" y="1927547"/>
                    <a:pt x="673100" y="1930400"/>
                  </a:cubicBezTo>
                  <a:cubicBezTo>
                    <a:pt x="804831" y="1947964"/>
                    <a:pt x="932968" y="1949427"/>
                    <a:pt x="1066800" y="1955800"/>
                  </a:cubicBezTo>
                  <a:cubicBezTo>
                    <a:pt x="1104900" y="1960033"/>
                    <a:pt x="1143211" y="1962671"/>
                    <a:pt x="1181100" y="1968500"/>
                  </a:cubicBezTo>
                  <a:cubicBezTo>
                    <a:pt x="1198352" y="1971154"/>
                    <a:pt x="1214861" y="1977414"/>
                    <a:pt x="1231900" y="1981200"/>
                  </a:cubicBezTo>
                  <a:cubicBezTo>
                    <a:pt x="1302485" y="1996885"/>
                    <a:pt x="1295778" y="1992814"/>
                    <a:pt x="1371600" y="2006600"/>
                  </a:cubicBezTo>
                  <a:cubicBezTo>
                    <a:pt x="1392838" y="2010461"/>
                    <a:pt x="1413554" y="2017994"/>
                    <a:pt x="1435100" y="2019300"/>
                  </a:cubicBezTo>
                  <a:cubicBezTo>
                    <a:pt x="1553492" y="2026475"/>
                    <a:pt x="1672167" y="2027767"/>
                    <a:pt x="1790700" y="2032000"/>
                  </a:cubicBezTo>
                  <a:cubicBezTo>
                    <a:pt x="1811867" y="2036233"/>
                    <a:pt x="1833259" y="2039465"/>
                    <a:pt x="1854200" y="2044700"/>
                  </a:cubicBezTo>
                  <a:cubicBezTo>
                    <a:pt x="1867187" y="2047947"/>
                    <a:pt x="1878959" y="2056288"/>
                    <a:pt x="1892300" y="2057400"/>
                  </a:cubicBezTo>
                  <a:cubicBezTo>
                    <a:pt x="2105108" y="2075134"/>
                    <a:pt x="2259791" y="2070100"/>
                    <a:pt x="2476500" y="2070100"/>
                  </a:cubicBezTo>
                </a:path>
              </a:pathLst>
            </a:custGeom>
            <a:noFill/>
            <a:ln w="60325">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rot="16200000">
            <a:off x="1010024" y="3268664"/>
            <a:ext cx="2743200" cy="2971800"/>
            <a:chOff x="4737100" y="1879600"/>
            <a:chExt cx="2743200" cy="2971800"/>
          </a:xfrm>
          <a:effectLst/>
          <a:scene3d>
            <a:camera prst="isometricOffAxis2Right"/>
            <a:lightRig rig="threePt" dir="t"/>
          </a:scene3d>
        </p:grpSpPr>
        <p:sp>
          <p:nvSpPr>
            <p:cNvPr id="8" name="Rectangle 7"/>
            <p:cNvSpPr/>
            <p:nvPr/>
          </p:nvSpPr>
          <p:spPr>
            <a:xfrm>
              <a:off x="4737100" y="1879600"/>
              <a:ext cx="2743200" cy="2971800"/>
            </a:xfrm>
            <a:prstGeom prst="rect">
              <a:avLst/>
            </a:prstGeom>
            <a:solidFill>
              <a:schemeClr val="bg1">
                <a:lumMod val="85000"/>
              </a:schemeClr>
            </a:solidFill>
            <a:ln>
              <a:solidFill>
                <a:schemeClr val="tx1"/>
              </a:solidFill>
            </a:ln>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37100" y="2400300"/>
              <a:ext cx="2743200" cy="2451100"/>
            </a:xfrm>
            <a:prstGeom prst="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rot="16200000">
            <a:off x="5705011" y="1408812"/>
            <a:ext cx="2743200" cy="2971800"/>
          </a:xfrm>
          <a:prstGeom prst="rect">
            <a:avLst/>
          </a:prstGeom>
          <a:solidFill>
            <a:schemeClr val="bg1">
              <a:lumMod val="85000"/>
            </a:schemeClr>
          </a:solidFill>
          <a:ln>
            <a:solidFill>
              <a:schemeClr val="tx1"/>
            </a:solidFill>
          </a:ln>
          <a:scene3d>
            <a:camera prst="isometricOffAxis2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5400000">
            <a:off x="3568262" y="2267023"/>
            <a:ext cx="1798488" cy="2119408"/>
          </a:xfrm>
          <a:custGeom>
            <a:avLst/>
            <a:gdLst>
              <a:gd name="connsiteX0" fmla="*/ 50800 w 2517309"/>
              <a:gd name="connsiteY0" fmla="*/ 0 h 2070760"/>
              <a:gd name="connsiteX1" fmla="*/ 698500 w 2517309"/>
              <a:gd name="connsiteY1" fmla="*/ 12700 h 2070760"/>
              <a:gd name="connsiteX2" fmla="*/ 914400 w 2517309"/>
              <a:gd name="connsiteY2" fmla="*/ 38100 h 2070760"/>
              <a:gd name="connsiteX3" fmla="*/ 1028700 w 2517309"/>
              <a:gd name="connsiteY3" fmla="*/ 63500 h 2070760"/>
              <a:gd name="connsiteX4" fmla="*/ 2044700 w 2517309"/>
              <a:gd name="connsiteY4" fmla="*/ 76200 h 2070760"/>
              <a:gd name="connsiteX5" fmla="*/ 2235200 w 2517309"/>
              <a:gd name="connsiteY5" fmla="*/ 88900 h 2070760"/>
              <a:gd name="connsiteX6" fmla="*/ 2400300 w 2517309"/>
              <a:gd name="connsiteY6" fmla="*/ 101600 h 2070760"/>
              <a:gd name="connsiteX7" fmla="*/ 2362200 w 2517309"/>
              <a:gd name="connsiteY7" fmla="*/ 127000 h 2070760"/>
              <a:gd name="connsiteX8" fmla="*/ 2159000 w 2517309"/>
              <a:gd name="connsiteY8" fmla="*/ 139700 h 2070760"/>
              <a:gd name="connsiteX9" fmla="*/ 2057400 w 2517309"/>
              <a:gd name="connsiteY9" fmla="*/ 152400 h 2070760"/>
              <a:gd name="connsiteX10" fmla="*/ 1968500 w 2517309"/>
              <a:gd name="connsiteY10" fmla="*/ 165100 h 2070760"/>
              <a:gd name="connsiteX11" fmla="*/ 1676400 w 2517309"/>
              <a:gd name="connsiteY11" fmla="*/ 177800 h 2070760"/>
              <a:gd name="connsiteX12" fmla="*/ 546100 w 2517309"/>
              <a:gd name="connsiteY12" fmla="*/ 190500 h 2070760"/>
              <a:gd name="connsiteX13" fmla="*/ 419100 w 2517309"/>
              <a:gd name="connsiteY13" fmla="*/ 215900 h 2070760"/>
              <a:gd name="connsiteX14" fmla="*/ 368300 w 2517309"/>
              <a:gd name="connsiteY14" fmla="*/ 228600 h 2070760"/>
              <a:gd name="connsiteX15" fmla="*/ 330200 w 2517309"/>
              <a:gd name="connsiteY15" fmla="*/ 254000 h 2070760"/>
              <a:gd name="connsiteX16" fmla="*/ 266700 w 2517309"/>
              <a:gd name="connsiteY16" fmla="*/ 266700 h 2070760"/>
              <a:gd name="connsiteX17" fmla="*/ 2311400 w 2517309"/>
              <a:gd name="connsiteY17" fmla="*/ 279400 h 2070760"/>
              <a:gd name="connsiteX18" fmla="*/ 2374900 w 2517309"/>
              <a:gd name="connsiteY18" fmla="*/ 292100 h 2070760"/>
              <a:gd name="connsiteX19" fmla="*/ 2451100 w 2517309"/>
              <a:gd name="connsiteY19" fmla="*/ 317500 h 2070760"/>
              <a:gd name="connsiteX20" fmla="*/ 2501900 w 2517309"/>
              <a:gd name="connsiteY20" fmla="*/ 330200 h 2070760"/>
              <a:gd name="connsiteX21" fmla="*/ 2463800 w 2517309"/>
              <a:gd name="connsiteY21" fmla="*/ 342900 h 2070760"/>
              <a:gd name="connsiteX22" fmla="*/ 2197100 w 2517309"/>
              <a:gd name="connsiteY22" fmla="*/ 368300 h 2070760"/>
              <a:gd name="connsiteX23" fmla="*/ 2070100 w 2517309"/>
              <a:gd name="connsiteY23" fmla="*/ 393700 h 2070760"/>
              <a:gd name="connsiteX24" fmla="*/ 1993900 w 2517309"/>
              <a:gd name="connsiteY24" fmla="*/ 406400 h 2070760"/>
              <a:gd name="connsiteX25" fmla="*/ 1943100 w 2517309"/>
              <a:gd name="connsiteY25" fmla="*/ 419100 h 2070760"/>
              <a:gd name="connsiteX26" fmla="*/ 1574800 w 2517309"/>
              <a:gd name="connsiteY26" fmla="*/ 431800 h 2070760"/>
              <a:gd name="connsiteX27" fmla="*/ 1435100 w 2517309"/>
              <a:gd name="connsiteY27" fmla="*/ 444500 h 2070760"/>
              <a:gd name="connsiteX28" fmla="*/ 1308100 w 2517309"/>
              <a:gd name="connsiteY28" fmla="*/ 457200 h 2070760"/>
              <a:gd name="connsiteX29" fmla="*/ 825500 w 2517309"/>
              <a:gd name="connsiteY29" fmla="*/ 469900 h 2070760"/>
              <a:gd name="connsiteX30" fmla="*/ 546100 w 2517309"/>
              <a:gd name="connsiteY30" fmla="*/ 482600 h 2070760"/>
              <a:gd name="connsiteX31" fmla="*/ 419100 w 2517309"/>
              <a:gd name="connsiteY31" fmla="*/ 495300 h 2070760"/>
              <a:gd name="connsiteX32" fmla="*/ 254000 w 2517309"/>
              <a:gd name="connsiteY32" fmla="*/ 508000 h 2070760"/>
              <a:gd name="connsiteX33" fmla="*/ 152400 w 2517309"/>
              <a:gd name="connsiteY33" fmla="*/ 520700 h 2070760"/>
              <a:gd name="connsiteX34" fmla="*/ 393700 w 2517309"/>
              <a:gd name="connsiteY34" fmla="*/ 546100 h 2070760"/>
              <a:gd name="connsiteX35" fmla="*/ 495300 w 2517309"/>
              <a:gd name="connsiteY35" fmla="*/ 558800 h 2070760"/>
              <a:gd name="connsiteX36" fmla="*/ 609600 w 2517309"/>
              <a:gd name="connsiteY36" fmla="*/ 571500 h 2070760"/>
              <a:gd name="connsiteX37" fmla="*/ 711200 w 2517309"/>
              <a:gd name="connsiteY37" fmla="*/ 584200 h 2070760"/>
              <a:gd name="connsiteX38" fmla="*/ 939800 w 2517309"/>
              <a:gd name="connsiteY38" fmla="*/ 596900 h 2070760"/>
              <a:gd name="connsiteX39" fmla="*/ 1079500 w 2517309"/>
              <a:gd name="connsiteY39" fmla="*/ 609600 h 2070760"/>
              <a:gd name="connsiteX40" fmla="*/ 1308100 w 2517309"/>
              <a:gd name="connsiteY40" fmla="*/ 622300 h 2070760"/>
              <a:gd name="connsiteX41" fmla="*/ 1917700 w 2517309"/>
              <a:gd name="connsiteY41" fmla="*/ 609600 h 2070760"/>
              <a:gd name="connsiteX42" fmla="*/ 2006600 w 2517309"/>
              <a:gd name="connsiteY42" fmla="*/ 596900 h 2070760"/>
              <a:gd name="connsiteX43" fmla="*/ 2120900 w 2517309"/>
              <a:gd name="connsiteY43" fmla="*/ 584200 h 2070760"/>
              <a:gd name="connsiteX44" fmla="*/ 2273300 w 2517309"/>
              <a:gd name="connsiteY44" fmla="*/ 596900 h 2070760"/>
              <a:gd name="connsiteX45" fmla="*/ 2324100 w 2517309"/>
              <a:gd name="connsiteY45" fmla="*/ 609600 h 2070760"/>
              <a:gd name="connsiteX46" fmla="*/ 2451100 w 2517309"/>
              <a:gd name="connsiteY46" fmla="*/ 635000 h 2070760"/>
              <a:gd name="connsiteX47" fmla="*/ 2374900 w 2517309"/>
              <a:gd name="connsiteY47" fmla="*/ 660400 h 2070760"/>
              <a:gd name="connsiteX48" fmla="*/ 2222500 w 2517309"/>
              <a:gd name="connsiteY48" fmla="*/ 685800 h 2070760"/>
              <a:gd name="connsiteX49" fmla="*/ 2057400 w 2517309"/>
              <a:gd name="connsiteY49" fmla="*/ 723900 h 2070760"/>
              <a:gd name="connsiteX50" fmla="*/ 1663700 w 2517309"/>
              <a:gd name="connsiteY50" fmla="*/ 762000 h 2070760"/>
              <a:gd name="connsiteX51" fmla="*/ 1524000 w 2517309"/>
              <a:gd name="connsiteY51" fmla="*/ 774700 h 2070760"/>
              <a:gd name="connsiteX52" fmla="*/ 1143000 w 2517309"/>
              <a:gd name="connsiteY52" fmla="*/ 825500 h 2070760"/>
              <a:gd name="connsiteX53" fmla="*/ 1054100 w 2517309"/>
              <a:gd name="connsiteY53" fmla="*/ 838200 h 2070760"/>
              <a:gd name="connsiteX54" fmla="*/ 914400 w 2517309"/>
              <a:gd name="connsiteY54" fmla="*/ 863600 h 2070760"/>
              <a:gd name="connsiteX55" fmla="*/ 787400 w 2517309"/>
              <a:gd name="connsiteY55" fmla="*/ 889000 h 2070760"/>
              <a:gd name="connsiteX56" fmla="*/ 723900 w 2517309"/>
              <a:gd name="connsiteY56" fmla="*/ 901700 h 2070760"/>
              <a:gd name="connsiteX57" fmla="*/ 469900 w 2517309"/>
              <a:gd name="connsiteY57" fmla="*/ 939800 h 2070760"/>
              <a:gd name="connsiteX58" fmla="*/ 393700 w 2517309"/>
              <a:gd name="connsiteY58" fmla="*/ 965200 h 2070760"/>
              <a:gd name="connsiteX59" fmla="*/ 355600 w 2517309"/>
              <a:gd name="connsiteY59" fmla="*/ 990600 h 2070760"/>
              <a:gd name="connsiteX60" fmla="*/ 965200 w 2517309"/>
              <a:gd name="connsiteY60" fmla="*/ 977900 h 2070760"/>
              <a:gd name="connsiteX61" fmla="*/ 1409700 w 2517309"/>
              <a:gd name="connsiteY61" fmla="*/ 939800 h 2070760"/>
              <a:gd name="connsiteX62" fmla="*/ 1587500 w 2517309"/>
              <a:gd name="connsiteY62" fmla="*/ 927100 h 2070760"/>
              <a:gd name="connsiteX63" fmla="*/ 1765300 w 2517309"/>
              <a:gd name="connsiteY63" fmla="*/ 901700 h 2070760"/>
              <a:gd name="connsiteX64" fmla="*/ 1905000 w 2517309"/>
              <a:gd name="connsiteY64" fmla="*/ 889000 h 2070760"/>
              <a:gd name="connsiteX65" fmla="*/ 2032000 w 2517309"/>
              <a:gd name="connsiteY65" fmla="*/ 863600 h 2070760"/>
              <a:gd name="connsiteX66" fmla="*/ 2146300 w 2517309"/>
              <a:gd name="connsiteY66" fmla="*/ 850900 h 2070760"/>
              <a:gd name="connsiteX67" fmla="*/ 2349500 w 2517309"/>
              <a:gd name="connsiteY67" fmla="*/ 825500 h 2070760"/>
              <a:gd name="connsiteX68" fmla="*/ 2514600 w 2517309"/>
              <a:gd name="connsiteY68" fmla="*/ 838200 h 2070760"/>
              <a:gd name="connsiteX69" fmla="*/ 2476500 w 2517309"/>
              <a:gd name="connsiteY69" fmla="*/ 850900 h 2070760"/>
              <a:gd name="connsiteX70" fmla="*/ 2336800 w 2517309"/>
              <a:gd name="connsiteY70" fmla="*/ 876300 h 2070760"/>
              <a:gd name="connsiteX71" fmla="*/ 2082800 w 2517309"/>
              <a:gd name="connsiteY71" fmla="*/ 927100 h 2070760"/>
              <a:gd name="connsiteX72" fmla="*/ 1930400 w 2517309"/>
              <a:gd name="connsiteY72" fmla="*/ 939800 h 2070760"/>
              <a:gd name="connsiteX73" fmla="*/ 1790700 w 2517309"/>
              <a:gd name="connsiteY73" fmla="*/ 965200 h 2070760"/>
              <a:gd name="connsiteX74" fmla="*/ 1638300 w 2517309"/>
              <a:gd name="connsiteY74" fmla="*/ 1003300 h 2070760"/>
              <a:gd name="connsiteX75" fmla="*/ 1460500 w 2517309"/>
              <a:gd name="connsiteY75" fmla="*/ 1028700 h 2070760"/>
              <a:gd name="connsiteX76" fmla="*/ 1193800 w 2517309"/>
              <a:gd name="connsiteY76" fmla="*/ 1054100 h 2070760"/>
              <a:gd name="connsiteX77" fmla="*/ 965200 w 2517309"/>
              <a:gd name="connsiteY77" fmla="*/ 1079500 h 2070760"/>
              <a:gd name="connsiteX78" fmla="*/ 863600 w 2517309"/>
              <a:gd name="connsiteY78" fmla="*/ 1092200 h 2070760"/>
              <a:gd name="connsiteX79" fmla="*/ 571500 w 2517309"/>
              <a:gd name="connsiteY79" fmla="*/ 1117600 h 2070760"/>
              <a:gd name="connsiteX80" fmla="*/ 431800 w 2517309"/>
              <a:gd name="connsiteY80" fmla="*/ 1155700 h 2070760"/>
              <a:gd name="connsiteX81" fmla="*/ 381000 w 2517309"/>
              <a:gd name="connsiteY81" fmla="*/ 1168400 h 2070760"/>
              <a:gd name="connsiteX82" fmla="*/ 304800 w 2517309"/>
              <a:gd name="connsiteY82" fmla="*/ 1206500 h 2070760"/>
              <a:gd name="connsiteX83" fmla="*/ 266700 w 2517309"/>
              <a:gd name="connsiteY83" fmla="*/ 1231900 h 2070760"/>
              <a:gd name="connsiteX84" fmla="*/ 1663700 w 2517309"/>
              <a:gd name="connsiteY84" fmla="*/ 1244600 h 2070760"/>
              <a:gd name="connsiteX85" fmla="*/ 1828800 w 2517309"/>
              <a:gd name="connsiteY85" fmla="*/ 1257300 h 2070760"/>
              <a:gd name="connsiteX86" fmla="*/ 1905000 w 2517309"/>
              <a:gd name="connsiteY86" fmla="*/ 1270000 h 2070760"/>
              <a:gd name="connsiteX87" fmla="*/ 1968500 w 2517309"/>
              <a:gd name="connsiteY87" fmla="*/ 1282700 h 2070760"/>
              <a:gd name="connsiteX88" fmla="*/ 2463800 w 2517309"/>
              <a:gd name="connsiteY88" fmla="*/ 1295400 h 2070760"/>
              <a:gd name="connsiteX89" fmla="*/ 2374900 w 2517309"/>
              <a:gd name="connsiteY89" fmla="*/ 1320800 h 2070760"/>
              <a:gd name="connsiteX90" fmla="*/ 2324100 w 2517309"/>
              <a:gd name="connsiteY90" fmla="*/ 1346200 h 2070760"/>
              <a:gd name="connsiteX91" fmla="*/ 2222500 w 2517309"/>
              <a:gd name="connsiteY91" fmla="*/ 1358900 h 2070760"/>
              <a:gd name="connsiteX92" fmla="*/ 2159000 w 2517309"/>
              <a:gd name="connsiteY92" fmla="*/ 1371600 h 2070760"/>
              <a:gd name="connsiteX93" fmla="*/ 1574800 w 2517309"/>
              <a:gd name="connsiteY93" fmla="*/ 1397000 h 2070760"/>
              <a:gd name="connsiteX94" fmla="*/ 1485900 w 2517309"/>
              <a:gd name="connsiteY94" fmla="*/ 1409700 h 2070760"/>
              <a:gd name="connsiteX95" fmla="*/ 1181100 w 2517309"/>
              <a:gd name="connsiteY95" fmla="*/ 1435100 h 2070760"/>
              <a:gd name="connsiteX96" fmla="*/ 1117600 w 2517309"/>
              <a:gd name="connsiteY96" fmla="*/ 1447800 h 2070760"/>
              <a:gd name="connsiteX97" fmla="*/ 1028700 w 2517309"/>
              <a:gd name="connsiteY97" fmla="*/ 1460500 h 2070760"/>
              <a:gd name="connsiteX98" fmla="*/ 762000 w 2517309"/>
              <a:gd name="connsiteY98" fmla="*/ 1485900 h 2070760"/>
              <a:gd name="connsiteX99" fmla="*/ 609600 w 2517309"/>
              <a:gd name="connsiteY99" fmla="*/ 1524000 h 2070760"/>
              <a:gd name="connsiteX100" fmla="*/ 533400 w 2517309"/>
              <a:gd name="connsiteY100" fmla="*/ 1536700 h 2070760"/>
              <a:gd name="connsiteX101" fmla="*/ 355600 w 2517309"/>
              <a:gd name="connsiteY101" fmla="*/ 1562100 h 2070760"/>
              <a:gd name="connsiteX102" fmla="*/ 317500 w 2517309"/>
              <a:gd name="connsiteY102" fmla="*/ 1574800 h 2070760"/>
              <a:gd name="connsiteX103" fmla="*/ 76200 w 2517309"/>
              <a:gd name="connsiteY103" fmla="*/ 1600200 h 2070760"/>
              <a:gd name="connsiteX104" fmla="*/ 292100 w 2517309"/>
              <a:gd name="connsiteY104" fmla="*/ 1612900 h 2070760"/>
              <a:gd name="connsiteX105" fmla="*/ 825500 w 2517309"/>
              <a:gd name="connsiteY105" fmla="*/ 1625600 h 2070760"/>
              <a:gd name="connsiteX106" fmla="*/ 1104900 w 2517309"/>
              <a:gd name="connsiteY106" fmla="*/ 1651000 h 2070760"/>
              <a:gd name="connsiteX107" fmla="*/ 1638300 w 2517309"/>
              <a:gd name="connsiteY107" fmla="*/ 1663700 h 2070760"/>
              <a:gd name="connsiteX108" fmla="*/ 1828800 w 2517309"/>
              <a:gd name="connsiteY108" fmla="*/ 1676400 h 2070760"/>
              <a:gd name="connsiteX109" fmla="*/ 2247900 w 2517309"/>
              <a:gd name="connsiteY109" fmla="*/ 1701800 h 2070760"/>
              <a:gd name="connsiteX110" fmla="*/ 2362200 w 2517309"/>
              <a:gd name="connsiteY110" fmla="*/ 1714500 h 2070760"/>
              <a:gd name="connsiteX111" fmla="*/ 1828800 w 2517309"/>
              <a:gd name="connsiteY111" fmla="*/ 1727200 h 2070760"/>
              <a:gd name="connsiteX112" fmla="*/ 1739900 w 2517309"/>
              <a:gd name="connsiteY112" fmla="*/ 1739900 h 2070760"/>
              <a:gd name="connsiteX113" fmla="*/ 1422400 w 2517309"/>
              <a:gd name="connsiteY113" fmla="*/ 1765300 h 2070760"/>
              <a:gd name="connsiteX114" fmla="*/ 508000 w 2517309"/>
              <a:gd name="connsiteY114" fmla="*/ 1778000 h 2070760"/>
              <a:gd name="connsiteX115" fmla="*/ 279400 w 2517309"/>
              <a:gd name="connsiteY115" fmla="*/ 1803400 h 2070760"/>
              <a:gd name="connsiteX116" fmla="*/ 241300 w 2517309"/>
              <a:gd name="connsiteY116" fmla="*/ 1816100 h 2070760"/>
              <a:gd name="connsiteX117" fmla="*/ 50800 w 2517309"/>
              <a:gd name="connsiteY117" fmla="*/ 1841500 h 2070760"/>
              <a:gd name="connsiteX118" fmla="*/ 0 w 2517309"/>
              <a:gd name="connsiteY118" fmla="*/ 1854200 h 2070760"/>
              <a:gd name="connsiteX119" fmla="*/ 76200 w 2517309"/>
              <a:gd name="connsiteY119" fmla="*/ 1866900 h 2070760"/>
              <a:gd name="connsiteX120" fmla="*/ 177800 w 2517309"/>
              <a:gd name="connsiteY120" fmla="*/ 1879600 h 2070760"/>
              <a:gd name="connsiteX121" fmla="*/ 228600 w 2517309"/>
              <a:gd name="connsiteY121" fmla="*/ 1892300 h 2070760"/>
              <a:gd name="connsiteX122" fmla="*/ 457200 w 2517309"/>
              <a:gd name="connsiteY122" fmla="*/ 1905000 h 2070760"/>
              <a:gd name="connsiteX123" fmla="*/ 609600 w 2517309"/>
              <a:gd name="connsiteY123" fmla="*/ 1917700 h 2070760"/>
              <a:gd name="connsiteX124" fmla="*/ 673100 w 2517309"/>
              <a:gd name="connsiteY124" fmla="*/ 1930400 h 2070760"/>
              <a:gd name="connsiteX125" fmla="*/ 1066800 w 2517309"/>
              <a:gd name="connsiteY125" fmla="*/ 1955800 h 2070760"/>
              <a:gd name="connsiteX126" fmla="*/ 1181100 w 2517309"/>
              <a:gd name="connsiteY126" fmla="*/ 1968500 h 2070760"/>
              <a:gd name="connsiteX127" fmla="*/ 1231900 w 2517309"/>
              <a:gd name="connsiteY127" fmla="*/ 1981200 h 2070760"/>
              <a:gd name="connsiteX128" fmla="*/ 1371600 w 2517309"/>
              <a:gd name="connsiteY128" fmla="*/ 2006600 h 2070760"/>
              <a:gd name="connsiteX129" fmla="*/ 1435100 w 2517309"/>
              <a:gd name="connsiteY129" fmla="*/ 2019300 h 2070760"/>
              <a:gd name="connsiteX130" fmla="*/ 1790700 w 2517309"/>
              <a:gd name="connsiteY130" fmla="*/ 2032000 h 2070760"/>
              <a:gd name="connsiteX131" fmla="*/ 1854200 w 2517309"/>
              <a:gd name="connsiteY131" fmla="*/ 2044700 h 2070760"/>
              <a:gd name="connsiteX132" fmla="*/ 1892300 w 2517309"/>
              <a:gd name="connsiteY132" fmla="*/ 2057400 h 2070760"/>
              <a:gd name="connsiteX133" fmla="*/ 2476500 w 2517309"/>
              <a:gd name="connsiteY133" fmla="*/ 2070100 h 207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517309" h="2070760">
                <a:moveTo>
                  <a:pt x="50800" y="0"/>
                </a:moveTo>
                <a:lnTo>
                  <a:pt x="698500" y="12700"/>
                </a:lnTo>
                <a:cubicBezTo>
                  <a:pt x="769908" y="14967"/>
                  <a:pt x="844319" y="20580"/>
                  <a:pt x="914400" y="38100"/>
                </a:cubicBezTo>
                <a:cubicBezTo>
                  <a:pt x="970512" y="52128"/>
                  <a:pt x="951638" y="61708"/>
                  <a:pt x="1028700" y="63500"/>
                </a:cubicBezTo>
                <a:cubicBezTo>
                  <a:pt x="1367302" y="71374"/>
                  <a:pt x="1706033" y="71967"/>
                  <a:pt x="2044700" y="76200"/>
                </a:cubicBezTo>
                <a:lnTo>
                  <a:pt x="2235200" y="88900"/>
                </a:lnTo>
                <a:cubicBezTo>
                  <a:pt x="2290256" y="92833"/>
                  <a:pt x="2347432" y="85740"/>
                  <a:pt x="2400300" y="101600"/>
                </a:cubicBezTo>
                <a:cubicBezTo>
                  <a:pt x="2414920" y="105986"/>
                  <a:pt x="2377277" y="124619"/>
                  <a:pt x="2362200" y="127000"/>
                </a:cubicBezTo>
                <a:cubicBezTo>
                  <a:pt x="2295165" y="137584"/>
                  <a:pt x="2226631" y="134064"/>
                  <a:pt x="2159000" y="139700"/>
                </a:cubicBezTo>
                <a:cubicBezTo>
                  <a:pt x="2124988" y="142534"/>
                  <a:pt x="2091231" y="147889"/>
                  <a:pt x="2057400" y="152400"/>
                </a:cubicBezTo>
                <a:cubicBezTo>
                  <a:pt x="2027728" y="156356"/>
                  <a:pt x="1998368" y="163109"/>
                  <a:pt x="1968500" y="165100"/>
                </a:cubicBezTo>
                <a:cubicBezTo>
                  <a:pt x="1871257" y="171583"/>
                  <a:pt x="1773843" y="176060"/>
                  <a:pt x="1676400" y="177800"/>
                </a:cubicBezTo>
                <a:lnTo>
                  <a:pt x="546100" y="190500"/>
                </a:lnTo>
                <a:cubicBezTo>
                  <a:pt x="428104" y="219999"/>
                  <a:pt x="574795" y="184761"/>
                  <a:pt x="419100" y="215900"/>
                </a:cubicBezTo>
                <a:cubicBezTo>
                  <a:pt x="401984" y="219323"/>
                  <a:pt x="385233" y="224367"/>
                  <a:pt x="368300" y="228600"/>
                </a:cubicBezTo>
                <a:cubicBezTo>
                  <a:pt x="355600" y="237067"/>
                  <a:pt x="344492" y="248641"/>
                  <a:pt x="330200" y="254000"/>
                </a:cubicBezTo>
                <a:cubicBezTo>
                  <a:pt x="309989" y="261579"/>
                  <a:pt x="245116" y="266423"/>
                  <a:pt x="266700" y="266700"/>
                </a:cubicBezTo>
                <a:lnTo>
                  <a:pt x="2311400" y="279400"/>
                </a:lnTo>
                <a:cubicBezTo>
                  <a:pt x="2332567" y="283633"/>
                  <a:pt x="2354075" y="286420"/>
                  <a:pt x="2374900" y="292100"/>
                </a:cubicBezTo>
                <a:cubicBezTo>
                  <a:pt x="2400731" y="299145"/>
                  <a:pt x="2425125" y="311006"/>
                  <a:pt x="2451100" y="317500"/>
                </a:cubicBezTo>
                <a:lnTo>
                  <a:pt x="2501900" y="330200"/>
                </a:lnTo>
                <a:cubicBezTo>
                  <a:pt x="2489200" y="334433"/>
                  <a:pt x="2476787" y="339653"/>
                  <a:pt x="2463800" y="342900"/>
                </a:cubicBezTo>
                <a:cubicBezTo>
                  <a:pt x="2368432" y="366742"/>
                  <a:pt x="2312813" y="361068"/>
                  <a:pt x="2197100" y="368300"/>
                </a:cubicBezTo>
                <a:cubicBezTo>
                  <a:pt x="1935984" y="411819"/>
                  <a:pt x="2259554" y="355809"/>
                  <a:pt x="2070100" y="393700"/>
                </a:cubicBezTo>
                <a:cubicBezTo>
                  <a:pt x="2044850" y="398750"/>
                  <a:pt x="2019150" y="401350"/>
                  <a:pt x="1993900" y="406400"/>
                </a:cubicBezTo>
                <a:cubicBezTo>
                  <a:pt x="1976784" y="409823"/>
                  <a:pt x="1960523" y="418044"/>
                  <a:pt x="1943100" y="419100"/>
                </a:cubicBezTo>
                <a:cubicBezTo>
                  <a:pt x="1820485" y="426531"/>
                  <a:pt x="1697567" y="427567"/>
                  <a:pt x="1574800" y="431800"/>
                </a:cubicBezTo>
                <a:lnTo>
                  <a:pt x="1435100" y="444500"/>
                </a:lnTo>
                <a:cubicBezTo>
                  <a:pt x="1392747" y="448534"/>
                  <a:pt x="1350608" y="455429"/>
                  <a:pt x="1308100" y="457200"/>
                </a:cubicBezTo>
                <a:cubicBezTo>
                  <a:pt x="1147317" y="463899"/>
                  <a:pt x="986333" y="464539"/>
                  <a:pt x="825500" y="469900"/>
                </a:cubicBezTo>
                <a:cubicBezTo>
                  <a:pt x="732322" y="473006"/>
                  <a:pt x="639233" y="478367"/>
                  <a:pt x="546100" y="482600"/>
                </a:cubicBezTo>
                <a:lnTo>
                  <a:pt x="419100" y="495300"/>
                </a:lnTo>
                <a:cubicBezTo>
                  <a:pt x="364112" y="500082"/>
                  <a:pt x="308947" y="502767"/>
                  <a:pt x="254000" y="508000"/>
                </a:cubicBezTo>
                <a:cubicBezTo>
                  <a:pt x="220024" y="511236"/>
                  <a:pt x="186267" y="516467"/>
                  <a:pt x="152400" y="520700"/>
                </a:cubicBezTo>
                <a:lnTo>
                  <a:pt x="393700" y="546100"/>
                </a:lnTo>
                <a:cubicBezTo>
                  <a:pt x="427621" y="549869"/>
                  <a:pt x="461404" y="554812"/>
                  <a:pt x="495300" y="558800"/>
                </a:cubicBezTo>
                <a:lnTo>
                  <a:pt x="609600" y="571500"/>
                </a:lnTo>
                <a:cubicBezTo>
                  <a:pt x="643496" y="575488"/>
                  <a:pt x="677170" y="581582"/>
                  <a:pt x="711200" y="584200"/>
                </a:cubicBezTo>
                <a:cubicBezTo>
                  <a:pt x="787293" y="590053"/>
                  <a:pt x="863663" y="591649"/>
                  <a:pt x="939800" y="596900"/>
                </a:cubicBezTo>
                <a:cubicBezTo>
                  <a:pt x="986448" y="600117"/>
                  <a:pt x="1032852" y="606383"/>
                  <a:pt x="1079500" y="609600"/>
                </a:cubicBezTo>
                <a:cubicBezTo>
                  <a:pt x="1155637" y="614851"/>
                  <a:pt x="1231900" y="618067"/>
                  <a:pt x="1308100" y="622300"/>
                </a:cubicBezTo>
                <a:lnTo>
                  <a:pt x="1917700" y="609600"/>
                </a:lnTo>
                <a:cubicBezTo>
                  <a:pt x="1947614" y="608512"/>
                  <a:pt x="1976897" y="600613"/>
                  <a:pt x="2006600" y="596900"/>
                </a:cubicBezTo>
                <a:cubicBezTo>
                  <a:pt x="2044638" y="592145"/>
                  <a:pt x="2082800" y="588433"/>
                  <a:pt x="2120900" y="584200"/>
                </a:cubicBezTo>
                <a:cubicBezTo>
                  <a:pt x="2171700" y="588433"/>
                  <a:pt x="2222718" y="590577"/>
                  <a:pt x="2273300" y="596900"/>
                </a:cubicBezTo>
                <a:cubicBezTo>
                  <a:pt x="2290620" y="599065"/>
                  <a:pt x="2306984" y="606177"/>
                  <a:pt x="2324100" y="609600"/>
                </a:cubicBezTo>
                <a:cubicBezTo>
                  <a:pt x="2479795" y="640739"/>
                  <a:pt x="2333104" y="605501"/>
                  <a:pt x="2451100" y="635000"/>
                </a:cubicBezTo>
                <a:cubicBezTo>
                  <a:pt x="2425700" y="643467"/>
                  <a:pt x="2400731" y="653355"/>
                  <a:pt x="2374900" y="660400"/>
                </a:cubicBezTo>
                <a:cubicBezTo>
                  <a:pt x="2300411" y="680715"/>
                  <a:pt x="2307303" y="667628"/>
                  <a:pt x="2222500" y="685800"/>
                </a:cubicBezTo>
                <a:cubicBezTo>
                  <a:pt x="2061087" y="720389"/>
                  <a:pt x="2203899" y="704367"/>
                  <a:pt x="2057400" y="723900"/>
                </a:cubicBezTo>
                <a:cubicBezTo>
                  <a:pt x="1958712" y="737058"/>
                  <a:pt x="1716451" y="757204"/>
                  <a:pt x="1663700" y="762000"/>
                </a:cubicBezTo>
                <a:cubicBezTo>
                  <a:pt x="1617133" y="766233"/>
                  <a:pt x="1570398" y="768900"/>
                  <a:pt x="1524000" y="774700"/>
                </a:cubicBezTo>
                <a:cubicBezTo>
                  <a:pt x="1261394" y="807526"/>
                  <a:pt x="1388374" y="790447"/>
                  <a:pt x="1143000" y="825500"/>
                </a:cubicBezTo>
                <a:cubicBezTo>
                  <a:pt x="1113367" y="829733"/>
                  <a:pt x="1083453" y="832329"/>
                  <a:pt x="1054100" y="838200"/>
                </a:cubicBezTo>
                <a:cubicBezTo>
                  <a:pt x="829141" y="883192"/>
                  <a:pt x="1174379" y="814854"/>
                  <a:pt x="914400" y="863600"/>
                </a:cubicBezTo>
                <a:cubicBezTo>
                  <a:pt x="871968" y="871556"/>
                  <a:pt x="829733" y="880533"/>
                  <a:pt x="787400" y="889000"/>
                </a:cubicBezTo>
                <a:cubicBezTo>
                  <a:pt x="766233" y="893233"/>
                  <a:pt x="745192" y="898151"/>
                  <a:pt x="723900" y="901700"/>
                </a:cubicBezTo>
                <a:cubicBezTo>
                  <a:pt x="537834" y="932711"/>
                  <a:pt x="622603" y="920712"/>
                  <a:pt x="469900" y="939800"/>
                </a:cubicBezTo>
                <a:cubicBezTo>
                  <a:pt x="444500" y="948267"/>
                  <a:pt x="415977" y="950348"/>
                  <a:pt x="393700" y="965200"/>
                </a:cubicBezTo>
                <a:cubicBezTo>
                  <a:pt x="381000" y="973667"/>
                  <a:pt x="340340" y="990261"/>
                  <a:pt x="355600" y="990600"/>
                </a:cubicBezTo>
                <a:lnTo>
                  <a:pt x="965200" y="977900"/>
                </a:lnTo>
                <a:lnTo>
                  <a:pt x="1409700" y="939800"/>
                </a:lnTo>
                <a:cubicBezTo>
                  <a:pt x="1468967" y="935567"/>
                  <a:pt x="1528420" y="933430"/>
                  <a:pt x="1587500" y="927100"/>
                </a:cubicBezTo>
                <a:cubicBezTo>
                  <a:pt x="1647028" y="920722"/>
                  <a:pt x="1705858" y="908833"/>
                  <a:pt x="1765300" y="901700"/>
                </a:cubicBezTo>
                <a:cubicBezTo>
                  <a:pt x="1811726" y="896129"/>
                  <a:pt x="1858433" y="893233"/>
                  <a:pt x="1905000" y="889000"/>
                </a:cubicBezTo>
                <a:cubicBezTo>
                  <a:pt x="1947333" y="880533"/>
                  <a:pt x="1989357" y="870333"/>
                  <a:pt x="2032000" y="863600"/>
                </a:cubicBezTo>
                <a:cubicBezTo>
                  <a:pt x="2069865" y="857621"/>
                  <a:pt x="2108239" y="855467"/>
                  <a:pt x="2146300" y="850900"/>
                </a:cubicBezTo>
                <a:lnTo>
                  <a:pt x="2349500" y="825500"/>
                </a:lnTo>
                <a:cubicBezTo>
                  <a:pt x="2404533" y="829733"/>
                  <a:pt x="2460476" y="827375"/>
                  <a:pt x="2514600" y="838200"/>
                </a:cubicBezTo>
                <a:cubicBezTo>
                  <a:pt x="2527727" y="840825"/>
                  <a:pt x="2489590" y="848095"/>
                  <a:pt x="2476500" y="850900"/>
                </a:cubicBezTo>
                <a:cubicBezTo>
                  <a:pt x="2430221" y="860817"/>
                  <a:pt x="2383211" y="867018"/>
                  <a:pt x="2336800" y="876300"/>
                </a:cubicBezTo>
                <a:cubicBezTo>
                  <a:pt x="2233505" y="896959"/>
                  <a:pt x="2191525" y="912918"/>
                  <a:pt x="2082800" y="927100"/>
                </a:cubicBezTo>
                <a:cubicBezTo>
                  <a:pt x="2032252" y="933693"/>
                  <a:pt x="1981200" y="935567"/>
                  <a:pt x="1930400" y="939800"/>
                </a:cubicBezTo>
                <a:cubicBezTo>
                  <a:pt x="1883833" y="948267"/>
                  <a:pt x="1836950" y="955146"/>
                  <a:pt x="1790700" y="965200"/>
                </a:cubicBezTo>
                <a:cubicBezTo>
                  <a:pt x="1739532" y="976324"/>
                  <a:pt x="1689721" y="993411"/>
                  <a:pt x="1638300" y="1003300"/>
                </a:cubicBezTo>
                <a:cubicBezTo>
                  <a:pt x="1579509" y="1014606"/>
                  <a:pt x="1519981" y="1021902"/>
                  <a:pt x="1460500" y="1028700"/>
                </a:cubicBezTo>
                <a:cubicBezTo>
                  <a:pt x="1371775" y="1038840"/>
                  <a:pt x="1282413" y="1043023"/>
                  <a:pt x="1193800" y="1054100"/>
                </a:cubicBezTo>
                <a:cubicBezTo>
                  <a:pt x="946683" y="1084990"/>
                  <a:pt x="1254930" y="1047308"/>
                  <a:pt x="965200" y="1079500"/>
                </a:cubicBezTo>
                <a:cubicBezTo>
                  <a:pt x="931279" y="1083269"/>
                  <a:pt x="897576" y="1088964"/>
                  <a:pt x="863600" y="1092200"/>
                </a:cubicBezTo>
                <a:cubicBezTo>
                  <a:pt x="762830" y="1101797"/>
                  <a:pt x="671141" y="1104315"/>
                  <a:pt x="571500" y="1117600"/>
                </a:cubicBezTo>
                <a:cubicBezTo>
                  <a:pt x="477359" y="1130152"/>
                  <a:pt x="533919" y="1130170"/>
                  <a:pt x="431800" y="1155700"/>
                </a:cubicBezTo>
                <a:lnTo>
                  <a:pt x="381000" y="1168400"/>
                </a:lnTo>
                <a:cubicBezTo>
                  <a:pt x="271811" y="1241193"/>
                  <a:pt x="409960" y="1153920"/>
                  <a:pt x="304800" y="1206500"/>
                </a:cubicBezTo>
                <a:cubicBezTo>
                  <a:pt x="291148" y="1213326"/>
                  <a:pt x="279400" y="1223433"/>
                  <a:pt x="266700" y="1231900"/>
                </a:cubicBezTo>
                <a:lnTo>
                  <a:pt x="1663700" y="1244600"/>
                </a:lnTo>
                <a:cubicBezTo>
                  <a:pt x="1718889" y="1245497"/>
                  <a:pt x="1773907" y="1251522"/>
                  <a:pt x="1828800" y="1257300"/>
                </a:cubicBezTo>
                <a:cubicBezTo>
                  <a:pt x="1854409" y="1259996"/>
                  <a:pt x="1879665" y="1265394"/>
                  <a:pt x="1905000" y="1270000"/>
                </a:cubicBezTo>
                <a:cubicBezTo>
                  <a:pt x="1926238" y="1273861"/>
                  <a:pt x="1946936" y="1281720"/>
                  <a:pt x="1968500" y="1282700"/>
                </a:cubicBezTo>
                <a:cubicBezTo>
                  <a:pt x="2133484" y="1290199"/>
                  <a:pt x="2298700" y="1291167"/>
                  <a:pt x="2463800" y="1295400"/>
                </a:cubicBezTo>
                <a:cubicBezTo>
                  <a:pt x="2438021" y="1301845"/>
                  <a:pt x="2400407" y="1309868"/>
                  <a:pt x="2374900" y="1320800"/>
                </a:cubicBezTo>
                <a:cubicBezTo>
                  <a:pt x="2357499" y="1328258"/>
                  <a:pt x="2342467" y="1341608"/>
                  <a:pt x="2324100" y="1346200"/>
                </a:cubicBezTo>
                <a:cubicBezTo>
                  <a:pt x="2290989" y="1354478"/>
                  <a:pt x="2256233" y="1353710"/>
                  <a:pt x="2222500" y="1358900"/>
                </a:cubicBezTo>
                <a:cubicBezTo>
                  <a:pt x="2201165" y="1362182"/>
                  <a:pt x="2180438" y="1369078"/>
                  <a:pt x="2159000" y="1371600"/>
                </a:cubicBezTo>
                <a:cubicBezTo>
                  <a:pt x="1978173" y="1392874"/>
                  <a:pt x="1732504" y="1392362"/>
                  <a:pt x="1574800" y="1397000"/>
                </a:cubicBezTo>
                <a:cubicBezTo>
                  <a:pt x="1545167" y="1401233"/>
                  <a:pt x="1515699" y="1406862"/>
                  <a:pt x="1485900" y="1409700"/>
                </a:cubicBezTo>
                <a:cubicBezTo>
                  <a:pt x="1355463" y="1422123"/>
                  <a:pt x="1302924" y="1418857"/>
                  <a:pt x="1181100" y="1435100"/>
                </a:cubicBezTo>
                <a:cubicBezTo>
                  <a:pt x="1159704" y="1437953"/>
                  <a:pt x="1138892" y="1444251"/>
                  <a:pt x="1117600" y="1447800"/>
                </a:cubicBezTo>
                <a:cubicBezTo>
                  <a:pt x="1088073" y="1452721"/>
                  <a:pt x="1058333" y="1456267"/>
                  <a:pt x="1028700" y="1460500"/>
                </a:cubicBezTo>
                <a:cubicBezTo>
                  <a:pt x="912789" y="1499137"/>
                  <a:pt x="1034805" y="1462178"/>
                  <a:pt x="762000" y="1485900"/>
                </a:cubicBezTo>
                <a:cubicBezTo>
                  <a:pt x="712605" y="1490195"/>
                  <a:pt x="655970" y="1513299"/>
                  <a:pt x="609600" y="1524000"/>
                </a:cubicBezTo>
                <a:cubicBezTo>
                  <a:pt x="584509" y="1529790"/>
                  <a:pt x="558650" y="1531650"/>
                  <a:pt x="533400" y="1536700"/>
                </a:cubicBezTo>
                <a:cubicBezTo>
                  <a:pt x="395289" y="1564322"/>
                  <a:pt x="612181" y="1536442"/>
                  <a:pt x="355600" y="1562100"/>
                </a:cubicBezTo>
                <a:cubicBezTo>
                  <a:pt x="342900" y="1566333"/>
                  <a:pt x="330487" y="1571553"/>
                  <a:pt x="317500" y="1574800"/>
                </a:cubicBezTo>
                <a:cubicBezTo>
                  <a:pt x="229830" y="1596717"/>
                  <a:pt x="181683" y="1592665"/>
                  <a:pt x="76200" y="1600200"/>
                </a:cubicBezTo>
                <a:cubicBezTo>
                  <a:pt x="148167" y="1604433"/>
                  <a:pt x="220050" y="1610458"/>
                  <a:pt x="292100" y="1612900"/>
                </a:cubicBezTo>
                <a:cubicBezTo>
                  <a:pt x="469848" y="1618925"/>
                  <a:pt x="647845" y="1617272"/>
                  <a:pt x="825500" y="1625600"/>
                </a:cubicBezTo>
                <a:cubicBezTo>
                  <a:pt x="918915" y="1629979"/>
                  <a:pt x="1011485" y="1646621"/>
                  <a:pt x="1104900" y="1651000"/>
                </a:cubicBezTo>
                <a:cubicBezTo>
                  <a:pt x="1282555" y="1659328"/>
                  <a:pt x="1460500" y="1659467"/>
                  <a:pt x="1638300" y="1663700"/>
                </a:cubicBezTo>
                <a:lnTo>
                  <a:pt x="1828800" y="1676400"/>
                </a:lnTo>
                <a:lnTo>
                  <a:pt x="2247900" y="1701800"/>
                </a:lnTo>
                <a:cubicBezTo>
                  <a:pt x="2286102" y="1704984"/>
                  <a:pt x="2324100" y="1710267"/>
                  <a:pt x="2362200" y="1714500"/>
                </a:cubicBezTo>
                <a:lnTo>
                  <a:pt x="1828800" y="1727200"/>
                </a:lnTo>
                <a:cubicBezTo>
                  <a:pt x="1798891" y="1728421"/>
                  <a:pt x="1769704" y="1737106"/>
                  <a:pt x="1739900" y="1739900"/>
                </a:cubicBezTo>
                <a:cubicBezTo>
                  <a:pt x="1634192" y="1749810"/>
                  <a:pt x="1528561" y="1763826"/>
                  <a:pt x="1422400" y="1765300"/>
                </a:cubicBezTo>
                <a:lnTo>
                  <a:pt x="508000" y="1778000"/>
                </a:lnTo>
                <a:cubicBezTo>
                  <a:pt x="431800" y="1786467"/>
                  <a:pt x="355298" y="1792557"/>
                  <a:pt x="279400" y="1803400"/>
                </a:cubicBezTo>
                <a:cubicBezTo>
                  <a:pt x="266148" y="1805293"/>
                  <a:pt x="254427" y="1813475"/>
                  <a:pt x="241300" y="1816100"/>
                </a:cubicBezTo>
                <a:cubicBezTo>
                  <a:pt x="184983" y="1827363"/>
                  <a:pt x="106429" y="1832228"/>
                  <a:pt x="50800" y="1841500"/>
                </a:cubicBezTo>
                <a:cubicBezTo>
                  <a:pt x="33583" y="1844369"/>
                  <a:pt x="16933" y="1849967"/>
                  <a:pt x="0" y="1854200"/>
                </a:cubicBezTo>
                <a:cubicBezTo>
                  <a:pt x="25400" y="1858433"/>
                  <a:pt x="50708" y="1863258"/>
                  <a:pt x="76200" y="1866900"/>
                </a:cubicBezTo>
                <a:cubicBezTo>
                  <a:pt x="109987" y="1871727"/>
                  <a:pt x="144134" y="1873989"/>
                  <a:pt x="177800" y="1879600"/>
                </a:cubicBezTo>
                <a:cubicBezTo>
                  <a:pt x="195017" y="1882469"/>
                  <a:pt x="211217" y="1890720"/>
                  <a:pt x="228600" y="1892300"/>
                </a:cubicBezTo>
                <a:cubicBezTo>
                  <a:pt x="304604" y="1899209"/>
                  <a:pt x="381052" y="1899923"/>
                  <a:pt x="457200" y="1905000"/>
                </a:cubicBezTo>
                <a:cubicBezTo>
                  <a:pt x="508063" y="1908391"/>
                  <a:pt x="558800" y="1913467"/>
                  <a:pt x="609600" y="1917700"/>
                </a:cubicBezTo>
                <a:cubicBezTo>
                  <a:pt x="630767" y="1921933"/>
                  <a:pt x="651704" y="1927547"/>
                  <a:pt x="673100" y="1930400"/>
                </a:cubicBezTo>
                <a:cubicBezTo>
                  <a:pt x="804831" y="1947964"/>
                  <a:pt x="932968" y="1949427"/>
                  <a:pt x="1066800" y="1955800"/>
                </a:cubicBezTo>
                <a:cubicBezTo>
                  <a:pt x="1104900" y="1960033"/>
                  <a:pt x="1143211" y="1962671"/>
                  <a:pt x="1181100" y="1968500"/>
                </a:cubicBezTo>
                <a:cubicBezTo>
                  <a:pt x="1198352" y="1971154"/>
                  <a:pt x="1214861" y="1977414"/>
                  <a:pt x="1231900" y="1981200"/>
                </a:cubicBezTo>
                <a:cubicBezTo>
                  <a:pt x="1302485" y="1996885"/>
                  <a:pt x="1295778" y="1992814"/>
                  <a:pt x="1371600" y="2006600"/>
                </a:cubicBezTo>
                <a:cubicBezTo>
                  <a:pt x="1392838" y="2010461"/>
                  <a:pt x="1413554" y="2017994"/>
                  <a:pt x="1435100" y="2019300"/>
                </a:cubicBezTo>
                <a:cubicBezTo>
                  <a:pt x="1553492" y="2026475"/>
                  <a:pt x="1672167" y="2027767"/>
                  <a:pt x="1790700" y="2032000"/>
                </a:cubicBezTo>
                <a:cubicBezTo>
                  <a:pt x="1811867" y="2036233"/>
                  <a:pt x="1833259" y="2039465"/>
                  <a:pt x="1854200" y="2044700"/>
                </a:cubicBezTo>
                <a:cubicBezTo>
                  <a:pt x="1867187" y="2047947"/>
                  <a:pt x="1878959" y="2056288"/>
                  <a:pt x="1892300" y="2057400"/>
                </a:cubicBezTo>
                <a:cubicBezTo>
                  <a:pt x="2105108" y="2075134"/>
                  <a:pt x="2259791" y="2070100"/>
                  <a:pt x="2476500" y="2070100"/>
                </a:cubicBezTo>
              </a:path>
            </a:pathLst>
          </a:custGeom>
          <a:noFill/>
          <a:ln w="60325">
            <a:solidFill>
              <a:schemeClr val="bg1">
                <a:lumMod val="50000"/>
              </a:schemeClr>
            </a:solidFill>
          </a:ln>
          <a:scene3d>
            <a:camera prst="isometricRightU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943100" y="5926096"/>
            <a:ext cx="5257800" cy="461665"/>
          </a:xfrm>
          <a:prstGeom prst="rect">
            <a:avLst/>
          </a:prstGeom>
          <a:noFill/>
        </p:spPr>
        <p:txBody>
          <a:bodyPr wrap="square" rtlCol="0">
            <a:spAutoFit/>
          </a:bodyPr>
          <a:lstStyle/>
          <a:p>
            <a:pPr algn="ctr"/>
            <a:r>
              <a:rPr lang="en-US" sz="2400" dirty="0" smtClean="0"/>
              <a:t>Now we need to put our cell together.</a:t>
            </a:r>
            <a:endParaRPr lang="en-US" sz="2400" dirty="0" smtClean="0"/>
          </a:p>
        </p:txBody>
      </p:sp>
    </p:spTree>
    <p:extLst>
      <p:ext uri="{BB962C8B-B14F-4D97-AF65-F5344CB8AC3E}">
        <p14:creationId xmlns:p14="http://schemas.microsoft.com/office/powerpoint/2010/main" val="14975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xit" presetSubtype="0" fill="hold" nodeType="with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1" nodeType="clickEffect">
                                  <p:stCondLst>
                                    <p:cond delay="0"/>
                                  </p:stCondLst>
                                  <p:childTnLst>
                                    <p:animMotion origin="layout" path="M 1.66667E-6 -7.40741E-7 L -0.24809 0.05208 " pathEditMode="relative" rAng="0" ptsTypes="AA">
                                      <p:cBhvr>
                                        <p:cTn id="18" dur="2000" fill="hold"/>
                                        <p:tgtEl>
                                          <p:spTgt spid="15"/>
                                        </p:tgtEl>
                                        <p:attrNameLst>
                                          <p:attrName>ppt_x</p:attrName>
                                          <p:attrName>ppt_y</p:attrName>
                                        </p:attrNameLst>
                                      </p:cBhvr>
                                      <p:rCtr x="-12413" y="2593"/>
                                    </p:animMotion>
                                  </p:childTnLst>
                                </p:cTn>
                              </p:par>
                              <p:par>
                                <p:cTn id="19" presetID="49" presetClass="path" presetSubtype="0" accel="50000" decel="50000" fill="hold" nodeType="withEffect">
                                  <p:stCondLst>
                                    <p:cond delay="0"/>
                                  </p:stCondLst>
                                  <p:childTnLst>
                                    <p:animMotion origin="layout" path="M 3.33333E-6 2.96296E-6 L 0.21545 -0.2 " pathEditMode="relative" rAng="0" ptsTypes="AA">
                                      <p:cBhvr>
                                        <p:cTn id="20" dur="2000" fill="hold"/>
                                        <p:tgtEl>
                                          <p:spTgt spid="6"/>
                                        </p:tgtEl>
                                        <p:attrNameLst>
                                          <p:attrName>ppt_x</p:attrName>
                                          <p:attrName>ppt_y</p:attrName>
                                        </p:attrNameLst>
                                      </p:cBhvr>
                                      <p:rCtr x="10764" y="-10000"/>
                                    </p:animMotion>
                                  </p:childTnLst>
                                </p:cTn>
                              </p:par>
                            </p:childTnLst>
                          </p:cTn>
                        </p:par>
                      </p:childTnLst>
                    </p:cTn>
                  </p:par>
                  <p:par>
                    <p:cTn id="21" fill="hold">
                      <p:stCondLst>
                        <p:cond delay="indefinite"/>
                      </p:stCondLst>
                      <p:childTnLst>
                        <p:par>
                          <p:cTn id="22" fill="hold">
                            <p:stCondLst>
                              <p:cond delay="0"/>
                            </p:stCondLst>
                            <p:childTnLst>
                              <p:par>
                                <p:cTn id="23" presetID="9" presetClass="emph" presetSubtype="0" grpId="2" nodeType="clickEffect">
                                  <p:stCondLst>
                                    <p:cond delay="0"/>
                                  </p:stCondLst>
                                  <p:childTnLst>
                                    <p:set>
                                      <p:cBhvr rctx="PPT">
                                        <p:cTn id="24" dur="indefinite"/>
                                        <p:tgtEl>
                                          <p:spTgt spid="15"/>
                                        </p:tgtEl>
                                        <p:attrNameLst>
                                          <p:attrName>style.opacity</p:attrName>
                                        </p:attrNameLst>
                                      </p:cBhvr>
                                      <p:to>
                                        <p:strVal val="0.5"/>
                                      </p:to>
                                    </p:set>
                                    <p:animEffect filter="image" prLst="opacity: 0.5">
                                      <p:cBhvr rctx="IE">
                                        <p:cTn id="25" dur="indefinite"/>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86"/>
            <a:ext cx="8686800" cy="5986678"/>
          </a:xfrm>
        </p:spPr>
        <p:txBody>
          <a:bodyPr/>
          <a:lstStyle/>
          <a:p>
            <a:pPr marL="0" indent="0">
              <a:buNone/>
            </a:pPr>
            <a:r>
              <a:rPr lang="en-US" dirty="0" smtClean="0"/>
              <a:t>What’s our final step? We need to:</a:t>
            </a:r>
          </a:p>
          <a:p>
            <a:r>
              <a:rPr lang="en-US" sz="3600" b="1" dirty="0">
                <a:solidFill>
                  <a:srgbClr val="00B050"/>
                </a:solidFill>
              </a:rPr>
              <a:t>COLLECT</a:t>
            </a:r>
            <a:r>
              <a:rPr lang="en-US" sz="3600" dirty="0">
                <a:solidFill>
                  <a:srgbClr val="00B050"/>
                </a:solidFill>
              </a:rPr>
              <a:t> </a:t>
            </a:r>
            <a:r>
              <a:rPr lang="en-US" dirty="0"/>
              <a:t>the </a:t>
            </a:r>
            <a:r>
              <a:rPr lang="en-US" b="1" cap="small" dirty="0" smtClean="0">
                <a:solidFill>
                  <a:srgbClr val="FFC000"/>
                </a:solidFill>
              </a:rPr>
              <a:t>electricity</a:t>
            </a:r>
            <a:r>
              <a:rPr lang="en-US" dirty="0" smtClean="0"/>
              <a:t> </a:t>
            </a:r>
            <a:r>
              <a:rPr lang="en-US" dirty="0"/>
              <a:t>to power our world</a:t>
            </a:r>
          </a:p>
          <a:p>
            <a:endParaRPr lang="en-US" dirty="0" smtClean="0"/>
          </a:p>
        </p:txBody>
      </p:sp>
      <p:sp>
        <p:nvSpPr>
          <p:cNvPr id="12" name="TextBox 11"/>
          <p:cNvSpPr txBox="1"/>
          <p:nvPr/>
        </p:nvSpPr>
        <p:spPr>
          <a:xfrm>
            <a:off x="1943100" y="5695264"/>
            <a:ext cx="5257800" cy="861799"/>
          </a:xfrm>
          <a:prstGeom prst="rect">
            <a:avLst/>
          </a:prstGeom>
          <a:noFill/>
        </p:spPr>
        <p:txBody>
          <a:bodyPr wrap="square" rtlCol="0">
            <a:spAutoFit/>
          </a:bodyPr>
          <a:lstStyle/>
          <a:p>
            <a:pPr algn="ctr"/>
            <a:r>
              <a:rPr lang="en-US" sz="2400" dirty="0" smtClean="0"/>
              <a:t>We add </a:t>
            </a:r>
            <a:r>
              <a:rPr lang="en-US" sz="2400" b="1" dirty="0" smtClean="0"/>
              <a:t>electrolyte</a:t>
            </a:r>
            <a:r>
              <a:rPr lang="en-US" sz="2400" dirty="0" smtClean="0"/>
              <a:t> (</a:t>
            </a:r>
            <a:r>
              <a:rPr lang="en-US" sz="2400" b="1" dirty="0" smtClean="0">
                <a:solidFill>
                  <a:srgbClr val="FFC000"/>
                </a:solidFill>
              </a:rPr>
              <a:t>conducting liquid</a:t>
            </a:r>
            <a:r>
              <a:rPr lang="en-US" sz="2400" dirty="0" smtClean="0"/>
              <a:t>) to the gap between the two slides</a:t>
            </a:r>
            <a:endParaRPr lang="en-US" sz="2400" dirty="0" smtClean="0"/>
          </a:p>
        </p:txBody>
      </p:sp>
      <p:sp>
        <p:nvSpPr>
          <p:cNvPr id="30" name="Freeform 29"/>
          <p:cNvSpPr/>
          <p:nvPr/>
        </p:nvSpPr>
        <p:spPr>
          <a:xfrm rot="12000000" flipH="1">
            <a:off x="4693920" y="3769278"/>
            <a:ext cx="414776" cy="948550"/>
          </a:xfrm>
          <a:custGeom>
            <a:avLst/>
            <a:gdLst>
              <a:gd name="connsiteX0" fmla="*/ 34111 w 592798"/>
              <a:gd name="connsiteY0" fmla="*/ 1209434 h 1221626"/>
              <a:gd name="connsiteX1" fmla="*/ 46303 w 592798"/>
              <a:gd name="connsiteY1" fmla="*/ 551066 h 1221626"/>
              <a:gd name="connsiteX2" fmla="*/ 34111 w 592798"/>
              <a:gd name="connsiteY2" fmla="*/ 63386 h 1221626"/>
              <a:gd name="connsiteX3" fmla="*/ 546175 w 592798"/>
              <a:gd name="connsiteY3" fmla="*/ 39002 h 1221626"/>
              <a:gd name="connsiteX4" fmla="*/ 570559 w 592798"/>
              <a:gd name="connsiteY4" fmla="*/ 368186 h 1221626"/>
              <a:gd name="connsiteX5" fmla="*/ 558367 w 592798"/>
              <a:gd name="connsiteY5" fmla="*/ 1221626 h 122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798" h="1221626">
                <a:moveTo>
                  <a:pt x="34111" y="1209434"/>
                </a:moveTo>
                <a:cubicBezTo>
                  <a:pt x="40207" y="975754"/>
                  <a:pt x="46303" y="742074"/>
                  <a:pt x="46303" y="551066"/>
                </a:cubicBezTo>
                <a:cubicBezTo>
                  <a:pt x="46303" y="360058"/>
                  <a:pt x="-49201" y="148730"/>
                  <a:pt x="34111" y="63386"/>
                </a:cubicBezTo>
                <a:cubicBezTo>
                  <a:pt x="117423" y="-21958"/>
                  <a:pt x="456767" y="-11798"/>
                  <a:pt x="546175" y="39002"/>
                </a:cubicBezTo>
                <a:cubicBezTo>
                  <a:pt x="635583" y="89802"/>
                  <a:pt x="568527" y="171082"/>
                  <a:pt x="570559" y="368186"/>
                </a:cubicBezTo>
                <a:cubicBezTo>
                  <a:pt x="572591" y="565290"/>
                  <a:pt x="565479" y="893458"/>
                  <a:pt x="558367" y="1221626"/>
                </a:cubicBezTo>
              </a:path>
            </a:pathLst>
          </a:custGeom>
          <a:noFill/>
          <a:ln w="63500">
            <a:solidFill>
              <a:schemeClr val="bg1">
                <a:lumMod val="75000"/>
              </a:schemeClr>
            </a:solidFill>
          </a:ln>
          <a:effectLst/>
          <a:scene3d>
            <a:camera prst="isometricOffAxis1Top"/>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332310" y="4766596"/>
            <a:ext cx="2159502" cy="369332"/>
          </a:xfrm>
          <a:prstGeom prst="rect">
            <a:avLst/>
          </a:prstGeom>
          <a:noFill/>
        </p:spPr>
        <p:txBody>
          <a:bodyPr wrap="none" rtlCol="0">
            <a:spAutoFit/>
          </a:bodyPr>
          <a:lstStyle/>
          <a:p>
            <a:r>
              <a:rPr lang="en-US" b="1" dirty="0" smtClean="0"/>
              <a:t>electrolyte</a:t>
            </a:r>
            <a:r>
              <a:rPr lang="en-US" dirty="0" smtClean="0"/>
              <a:t> goes here</a:t>
            </a:r>
            <a:endParaRPr lang="en-US" dirty="0"/>
          </a:p>
        </p:txBody>
      </p:sp>
      <p:grpSp>
        <p:nvGrpSpPr>
          <p:cNvPr id="32" name="Group 31"/>
          <p:cNvGrpSpPr/>
          <p:nvPr/>
        </p:nvGrpSpPr>
        <p:grpSpPr>
          <a:xfrm>
            <a:off x="2833381" y="1931156"/>
            <a:ext cx="3470729" cy="2835440"/>
            <a:chOff x="2833381" y="1931156"/>
            <a:chExt cx="3470729" cy="2835440"/>
          </a:xfrm>
        </p:grpSpPr>
        <p:sp>
          <p:nvSpPr>
            <p:cNvPr id="24" name="Rectangle 23"/>
            <p:cNvSpPr/>
            <p:nvPr/>
          </p:nvSpPr>
          <p:spPr>
            <a:xfrm>
              <a:off x="3451617" y="2523744"/>
              <a:ext cx="1242303" cy="4511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2833381" y="1931156"/>
              <a:ext cx="3470729" cy="2835440"/>
              <a:chOff x="2833381" y="1919124"/>
              <a:chExt cx="3470729" cy="2835440"/>
            </a:xfrm>
          </p:grpSpPr>
          <p:grpSp>
            <p:nvGrpSpPr>
              <p:cNvPr id="14" name="Group 13"/>
              <p:cNvGrpSpPr/>
              <p:nvPr/>
            </p:nvGrpSpPr>
            <p:grpSpPr>
              <a:xfrm rot="16200000">
                <a:off x="2947681" y="1897064"/>
                <a:ext cx="2743200" cy="2971800"/>
                <a:chOff x="4737100" y="1879600"/>
                <a:chExt cx="2743200" cy="2971800"/>
              </a:xfrm>
              <a:effectLst/>
              <a:scene3d>
                <a:camera prst="isometricOffAxis2Right"/>
                <a:lightRig rig="threePt" dir="t"/>
              </a:scene3d>
            </p:grpSpPr>
            <p:sp>
              <p:nvSpPr>
                <p:cNvPr id="17" name="Rectangle 16"/>
                <p:cNvSpPr/>
                <p:nvPr/>
              </p:nvSpPr>
              <p:spPr>
                <a:xfrm>
                  <a:off x="4737100" y="1879600"/>
                  <a:ext cx="2743200" cy="2971800"/>
                </a:xfrm>
                <a:prstGeom prst="rect">
                  <a:avLst/>
                </a:prstGeom>
                <a:solidFill>
                  <a:schemeClr val="bg1">
                    <a:lumMod val="85000"/>
                  </a:schemeClr>
                </a:solidFill>
                <a:ln>
                  <a:solidFill>
                    <a:schemeClr val="tx1"/>
                  </a:solidFill>
                </a:ln>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37100" y="2400300"/>
                  <a:ext cx="2743200" cy="2451100"/>
                </a:xfrm>
                <a:prstGeom prst="rect">
                  <a:avLst/>
                </a:prstGeom>
                <a:solidFill>
                  <a:srgbClr val="7030A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rot="16200000">
                <a:off x="3446610" y="1804824"/>
                <a:ext cx="2743200" cy="2971800"/>
              </a:xfrm>
              <a:prstGeom prst="rect">
                <a:avLst/>
              </a:prstGeom>
              <a:solidFill>
                <a:schemeClr val="bg1">
                  <a:lumMod val="85000"/>
                  <a:alpha val="55000"/>
                </a:schemeClr>
              </a:solidFill>
              <a:ln>
                <a:solidFill>
                  <a:schemeClr val="tx1"/>
                </a:solidFill>
              </a:ln>
              <a:effectLst>
                <a:outerShdw blurRad="50800" dist="50800" dir="5400000" algn="ctr" rotWithShape="0">
                  <a:srgbClr val="000000">
                    <a:alpha val="0"/>
                  </a:srgbClr>
                </a:outerShdw>
              </a:effectLst>
              <a:scene3d>
                <a:camera prst="isometricOffAxis2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p:cNvSpPr/>
            <p:nvPr/>
          </p:nvSpPr>
          <p:spPr>
            <a:xfrm>
              <a:off x="4249509" y="3749040"/>
              <a:ext cx="1242303" cy="4511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539824">
              <a:off x="3478573" y="2315482"/>
              <a:ext cx="1438822" cy="633589"/>
            </a:xfrm>
            <a:prstGeom prst="rect">
              <a:avLst/>
            </a:prstGeom>
            <a:solidFill>
              <a:schemeClr val="tx1"/>
            </a:solidFill>
            <a:ln>
              <a:noFill/>
            </a:ln>
            <a:scene3d>
              <a:camera prst="isometricOffAxis1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539824">
              <a:off x="4080536" y="3335667"/>
              <a:ext cx="1344168" cy="633589"/>
            </a:xfrm>
            <a:prstGeom prst="rect">
              <a:avLst/>
            </a:prstGeom>
            <a:solidFill>
              <a:schemeClr val="tx1"/>
            </a:solidFill>
            <a:ln>
              <a:noFill/>
            </a:ln>
            <a:scene3d>
              <a:camera prst="isometricOffAxis1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rot="11400000" flipH="1">
              <a:off x="4815592" y="3428378"/>
              <a:ext cx="414776" cy="948550"/>
            </a:xfrm>
            <a:custGeom>
              <a:avLst/>
              <a:gdLst>
                <a:gd name="connsiteX0" fmla="*/ 34111 w 592798"/>
                <a:gd name="connsiteY0" fmla="*/ 1209434 h 1221626"/>
                <a:gd name="connsiteX1" fmla="*/ 46303 w 592798"/>
                <a:gd name="connsiteY1" fmla="*/ 551066 h 1221626"/>
                <a:gd name="connsiteX2" fmla="*/ 34111 w 592798"/>
                <a:gd name="connsiteY2" fmla="*/ 63386 h 1221626"/>
                <a:gd name="connsiteX3" fmla="*/ 546175 w 592798"/>
                <a:gd name="connsiteY3" fmla="*/ 39002 h 1221626"/>
                <a:gd name="connsiteX4" fmla="*/ 570559 w 592798"/>
                <a:gd name="connsiteY4" fmla="*/ 368186 h 1221626"/>
                <a:gd name="connsiteX5" fmla="*/ 558367 w 592798"/>
                <a:gd name="connsiteY5" fmla="*/ 1221626 h 122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798" h="1221626">
                  <a:moveTo>
                    <a:pt x="34111" y="1209434"/>
                  </a:moveTo>
                  <a:cubicBezTo>
                    <a:pt x="40207" y="975754"/>
                    <a:pt x="46303" y="742074"/>
                    <a:pt x="46303" y="551066"/>
                  </a:cubicBezTo>
                  <a:cubicBezTo>
                    <a:pt x="46303" y="360058"/>
                    <a:pt x="-49201" y="148730"/>
                    <a:pt x="34111" y="63386"/>
                  </a:cubicBezTo>
                  <a:cubicBezTo>
                    <a:pt x="117423" y="-21958"/>
                    <a:pt x="456767" y="-11798"/>
                    <a:pt x="546175" y="39002"/>
                  </a:cubicBezTo>
                  <a:cubicBezTo>
                    <a:pt x="635583" y="89802"/>
                    <a:pt x="568527" y="171082"/>
                    <a:pt x="570559" y="368186"/>
                  </a:cubicBezTo>
                  <a:cubicBezTo>
                    <a:pt x="572591" y="565290"/>
                    <a:pt x="565479" y="893458"/>
                    <a:pt x="558367" y="1221626"/>
                  </a:cubicBezTo>
                </a:path>
              </a:pathLst>
            </a:custGeom>
            <a:noFill/>
            <a:ln w="63500">
              <a:solidFill>
                <a:schemeClr val="bg1">
                  <a:lumMod val="75000"/>
                </a:schemeClr>
              </a:solidFill>
            </a:ln>
            <a:effectLst/>
            <a:scene3d>
              <a:camera prst="isometricOffAxis1Top"/>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Freeform 30"/>
          <p:cNvSpPr/>
          <p:nvPr/>
        </p:nvSpPr>
        <p:spPr>
          <a:xfrm rot="1200000" flipH="1">
            <a:off x="3846925" y="1962436"/>
            <a:ext cx="414776" cy="948550"/>
          </a:xfrm>
          <a:custGeom>
            <a:avLst/>
            <a:gdLst>
              <a:gd name="connsiteX0" fmla="*/ 34111 w 592798"/>
              <a:gd name="connsiteY0" fmla="*/ 1209434 h 1221626"/>
              <a:gd name="connsiteX1" fmla="*/ 46303 w 592798"/>
              <a:gd name="connsiteY1" fmla="*/ 551066 h 1221626"/>
              <a:gd name="connsiteX2" fmla="*/ 34111 w 592798"/>
              <a:gd name="connsiteY2" fmla="*/ 63386 h 1221626"/>
              <a:gd name="connsiteX3" fmla="*/ 546175 w 592798"/>
              <a:gd name="connsiteY3" fmla="*/ 39002 h 1221626"/>
              <a:gd name="connsiteX4" fmla="*/ 570559 w 592798"/>
              <a:gd name="connsiteY4" fmla="*/ 368186 h 1221626"/>
              <a:gd name="connsiteX5" fmla="*/ 558367 w 592798"/>
              <a:gd name="connsiteY5" fmla="*/ 1221626 h 122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798" h="1221626">
                <a:moveTo>
                  <a:pt x="34111" y="1209434"/>
                </a:moveTo>
                <a:cubicBezTo>
                  <a:pt x="40207" y="975754"/>
                  <a:pt x="46303" y="742074"/>
                  <a:pt x="46303" y="551066"/>
                </a:cubicBezTo>
                <a:cubicBezTo>
                  <a:pt x="46303" y="360058"/>
                  <a:pt x="-49201" y="148730"/>
                  <a:pt x="34111" y="63386"/>
                </a:cubicBezTo>
                <a:cubicBezTo>
                  <a:pt x="117423" y="-21958"/>
                  <a:pt x="456767" y="-11798"/>
                  <a:pt x="546175" y="39002"/>
                </a:cubicBezTo>
                <a:cubicBezTo>
                  <a:pt x="635583" y="89802"/>
                  <a:pt x="568527" y="171082"/>
                  <a:pt x="570559" y="368186"/>
                </a:cubicBezTo>
                <a:cubicBezTo>
                  <a:pt x="572591" y="565290"/>
                  <a:pt x="565479" y="893458"/>
                  <a:pt x="558367" y="1221626"/>
                </a:cubicBezTo>
              </a:path>
            </a:pathLst>
          </a:custGeom>
          <a:noFill/>
          <a:ln w="63500">
            <a:solidFill>
              <a:schemeClr val="bg1">
                <a:lumMod val="75000"/>
              </a:schemeClr>
            </a:solidFill>
          </a:ln>
          <a:effectLst/>
          <a:scene3d>
            <a:camera prst="isometricOffAxis1Top"/>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rved Left Arrow 21"/>
          <p:cNvSpPr/>
          <p:nvPr/>
        </p:nvSpPr>
        <p:spPr>
          <a:xfrm rot="10800000">
            <a:off x="2206752" y="3060192"/>
            <a:ext cx="1024128" cy="202387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89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55"/>
            <a:ext cx="8229600" cy="1143000"/>
          </a:xfrm>
        </p:spPr>
        <p:txBody>
          <a:bodyPr>
            <a:normAutofit fontScale="90000"/>
          </a:bodyPr>
          <a:lstStyle/>
          <a:p>
            <a:r>
              <a:rPr lang="en-US" dirty="0" smtClean="0"/>
              <a:t>Juice from Juice</a:t>
            </a:r>
            <a:br>
              <a:rPr lang="en-US" dirty="0" smtClean="0"/>
            </a:br>
            <a:r>
              <a:rPr lang="en-US" u="sng" dirty="0" smtClean="0"/>
              <a:t>organic</a:t>
            </a:r>
            <a:r>
              <a:rPr lang="en-US" dirty="0" smtClean="0"/>
              <a:t> solar cells</a:t>
            </a:r>
            <a:endParaRPr lang="en-US" dirty="0"/>
          </a:p>
        </p:txBody>
      </p:sp>
      <p:grpSp>
        <p:nvGrpSpPr>
          <p:cNvPr id="20" name="Group 19"/>
          <p:cNvGrpSpPr/>
          <p:nvPr/>
        </p:nvGrpSpPr>
        <p:grpSpPr>
          <a:xfrm>
            <a:off x="151190" y="1796154"/>
            <a:ext cx="8841620" cy="4004357"/>
            <a:chOff x="57285" y="1410253"/>
            <a:chExt cx="8841620" cy="4004357"/>
          </a:xfrm>
        </p:grpSpPr>
        <p:pic>
          <p:nvPicPr>
            <p:cNvPr id="3" name="Picture 2" descr="Assembly photo.JPG"/>
            <p:cNvPicPr>
              <a:picLocks noChangeAspect="1"/>
            </p:cNvPicPr>
            <p:nvPr/>
          </p:nvPicPr>
          <p:blipFill rotWithShape="1">
            <a:blip r:embed="rId3">
              <a:extLst>
                <a:ext uri="{28A0092B-C50C-407E-A947-70E740481C1C}">
                  <a14:useLocalDpi xmlns:a14="http://schemas.microsoft.com/office/drawing/2010/main" val="0"/>
                </a:ext>
              </a:extLst>
            </a:blip>
            <a:srcRect l="6098" t="24208" r="10871" b="10280"/>
            <a:stretch/>
          </p:blipFill>
          <p:spPr>
            <a:xfrm flipV="1">
              <a:off x="1193345" y="1410253"/>
              <a:ext cx="6681669" cy="3953903"/>
            </a:xfrm>
            <a:prstGeom prst="rect">
              <a:avLst/>
            </a:prstGeom>
          </p:spPr>
        </p:pic>
        <p:grpSp>
          <p:nvGrpSpPr>
            <p:cNvPr id="19" name="Group 18"/>
            <p:cNvGrpSpPr/>
            <p:nvPr/>
          </p:nvGrpSpPr>
          <p:grpSpPr>
            <a:xfrm>
              <a:off x="57285" y="1410253"/>
              <a:ext cx="8841620" cy="4004357"/>
              <a:chOff x="57285" y="1410253"/>
              <a:chExt cx="8841620" cy="4004357"/>
            </a:xfrm>
          </p:grpSpPr>
          <p:grpSp>
            <p:nvGrpSpPr>
              <p:cNvPr id="4" name="Group 3"/>
              <p:cNvGrpSpPr/>
              <p:nvPr/>
            </p:nvGrpSpPr>
            <p:grpSpPr>
              <a:xfrm>
                <a:off x="57285" y="2927858"/>
                <a:ext cx="1857622" cy="991567"/>
                <a:chOff x="57285" y="2927858"/>
                <a:chExt cx="1857622" cy="991567"/>
              </a:xfrm>
            </p:grpSpPr>
            <p:cxnSp>
              <p:nvCxnSpPr>
                <p:cNvPr id="8" name="Straight Arrow Connector 7"/>
                <p:cNvCxnSpPr/>
                <p:nvPr/>
              </p:nvCxnSpPr>
              <p:spPr>
                <a:xfrm flipV="1">
                  <a:off x="987183" y="2927858"/>
                  <a:ext cx="927724" cy="4930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285" y="2996095"/>
                  <a:ext cx="1015406" cy="923330"/>
                </a:xfrm>
                <a:prstGeom prst="rect">
                  <a:avLst/>
                </a:prstGeom>
                <a:noFill/>
              </p:spPr>
              <p:txBody>
                <a:bodyPr wrap="none" rtlCol="0">
                  <a:spAutoFit/>
                </a:bodyPr>
                <a:lstStyle/>
                <a:p>
                  <a:pPr algn="ctr"/>
                  <a:r>
                    <a:rPr lang="en-US" dirty="0" smtClean="0"/>
                    <a:t>Titanium</a:t>
                  </a:r>
                </a:p>
                <a:p>
                  <a:pPr algn="ctr"/>
                  <a:r>
                    <a:rPr lang="en-US" dirty="0" smtClean="0"/>
                    <a:t>dioxide</a:t>
                  </a:r>
                </a:p>
                <a:p>
                  <a:pPr algn="ctr"/>
                  <a:r>
                    <a:rPr lang="en-US" dirty="0" smtClean="0"/>
                    <a:t>layer</a:t>
                  </a:r>
                  <a:endParaRPr lang="en-US" dirty="0"/>
                </a:p>
              </p:txBody>
            </p:sp>
          </p:grpSp>
          <p:grpSp>
            <p:nvGrpSpPr>
              <p:cNvPr id="5" name="Group 4"/>
              <p:cNvGrpSpPr/>
              <p:nvPr/>
            </p:nvGrpSpPr>
            <p:grpSpPr>
              <a:xfrm>
                <a:off x="2416448" y="1410253"/>
                <a:ext cx="2231188" cy="1370851"/>
                <a:chOff x="2416448" y="1410253"/>
                <a:chExt cx="2231188" cy="1370851"/>
              </a:xfrm>
            </p:grpSpPr>
            <p:cxnSp>
              <p:nvCxnSpPr>
                <p:cNvPr id="7" name="Straight Arrow Connector 6"/>
                <p:cNvCxnSpPr/>
                <p:nvPr/>
              </p:nvCxnSpPr>
              <p:spPr>
                <a:xfrm flipH="1">
                  <a:off x="3532042" y="1745023"/>
                  <a:ext cx="380298" cy="103608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416448" y="1410253"/>
                  <a:ext cx="2231188" cy="369332"/>
                </a:xfrm>
                <a:prstGeom prst="rect">
                  <a:avLst/>
                </a:prstGeom>
                <a:noFill/>
              </p:spPr>
              <p:txBody>
                <a:bodyPr wrap="none" rtlCol="0">
                  <a:spAutoFit/>
                </a:bodyPr>
                <a:lstStyle/>
                <a:p>
                  <a:r>
                    <a:rPr lang="en-US" dirty="0" smtClean="0"/>
                    <a:t>Dyed</a:t>
                  </a:r>
                  <a:r>
                    <a:rPr lang="en-US" baseline="-25000" dirty="0" smtClean="0"/>
                    <a:t> </a:t>
                  </a:r>
                  <a:r>
                    <a:rPr lang="en-US" dirty="0" smtClean="0"/>
                    <a:t>titanium dioxide</a:t>
                  </a:r>
                  <a:endParaRPr lang="en-US" dirty="0"/>
                </a:p>
              </p:txBody>
            </p:sp>
          </p:grpSp>
          <p:grpSp>
            <p:nvGrpSpPr>
              <p:cNvPr id="11" name="Group 10"/>
              <p:cNvGrpSpPr/>
              <p:nvPr/>
            </p:nvGrpSpPr>
            <p:grpSpPr>
              <a:xfrm>
                <a:off x="1459050" y="4364555"/>
                <a:ext cx="2072992" cy="1050055"/>
                <a:chOff x="1459050" y="4364555"/>
                <a:chExt cx="2072992" cy="1050055"/>
              </a:xfrm>
            </p:grpSpPr>
            <p:cxnSp>
              <p:nvCxnSpPr>
                <p:cNvPr id="12" name="Straight Arrow Connector 11"/>
                <p:cNvCxnSpPr/>
                <p:nvPr/>
              </p:nvCxnSpPr>
              <p:spPr>
                <a:xfrm flipV="1">
                  <a:off x="2604318" y="4364555"/>
                  <a:ext cx="927724" cy="4930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459050" y="4491280"/>
                  <a:ext cx="1315749" cy="923330"/>
                </a:xfrm>
                <a:prstGeom prst="rect">
                  <a:avLst/>
                </a:prstGeom>
                <a:noFill/>
              </p:spPr>
              <p:txBody>
                <a:bodyPr wrap="square" rtlCol="0">
                  <a:spAutoFit/>
                </a:bodyPr>
                <a:lstStyle/>
                <a:p>
                  <a:pPr algn="ctr"/>
                  <a:r>
                    <a:rPr lang="en-US" dirty="0" smtClean="0"/>
                    <a:t>Pencil lead  (graphite) layer</a:t>
                  </a:r>
                  <a:endParaRPr lang="en-US" dirty="0"/>
                </a:p>
              </p:txBody>
            </p:sp>
          </p:grpSp>
          <p:grpSp>
            <p:nvGrpSpPr>
              <p:cNvPr id="6" name="Group 5"/>
              <p:cNvGrpSpPr/>
              <p:nvPr/>
            </p:nvGrpSpPr>
            <p:grpSpPr>
              <a:xfrm>
                <a:off x="4285124" y="1818186"/>
                <a:ext cx="1569433" cy="1466515"/>
                <a:chOff x="4285124" y="1818186"/>
                <a:chExt cx="1569433" cy="1466515"/>
              </a:xfrm>
            </p:grpSpPr>
            <p:cxnSp>
              <p:nvCxnSpPr>
                <p:cNvPr id="14" name="Straight Arrow Connector 13"/>
                <p:cNvCxnSpPr/>
                <p:nvPr/>
              </p:nvCxnSpPr>
              <p:spPr>
                <a:xfrm>
                  <a:off x="5069841" y="2464517"/>
                  <a:ext cx="0" cy="8201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85124" y="1818186"/>
                  <a:ext cx="1569433" cy="646331"/>
                </a:xfrm>
                <a:prstGeom prst="rect">
                  <a:avLst/>
                </a:prstGeom>
                <a:noFill/>
              </p:spPr>
              <p:txBody>
                <a:bodyPr wrap="square" rtlCol="0">
                  <a:spAutoFit/>
                </a:bodyPr>
                <a:lstStyle/>
                <a:p>
                  <a:pPr algn="ctr"/>
                  <a:r>
                    <a:rPr lang="en-US" dirty="0" smtClean="0"/>
                    <a:t>Sandwich layers</a:t>
                  </a:r>
                  <a:endParaRPr lang="en-US" dirty="0"/>
                </a:p>
              </p:txBody>
            </p:sp>
          </p:grpSp>
          <p:grpSp>
            <p:nvGrpSpPr>
              <p:cNvPr id="18" name="Group 17"/>
              <p:cNvGrpSpPr/>
              <p:nvPr/>
            </p:nvGrpSpPr>
            <p:grpSpPr>
              <a:xfrm>
                <a:off x="7220098" y="2240524"/>
                <a:ext cx="1678807" cy="1217236"/>
                <a:chOff x="7220098" y="2240524"/>
                <a:chExt cx="1678807" cy="1217236"/>
              </a:xfrm>
            </p:grpSpPr>
            <p:cxnSp>
              <p:nvCxnSpPr>
                <p:cNvPr id="16" name="Straight Arrow Connector 15"/>
                <p:cNvCxnSpPr/>
                <p:nvPr/>
              </p:nvCxnSpPr>
              <p:spPr>
                <a:xfrm flipH="1">
                  <a:off x="7220098" y="2637576"/>
                  <a:ext cx="792884" cy="82018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705245" y="2240524"/>
                  <a:ext cx="1193660" cy="707886"/>
                </a:xfrm>
                <a:prstGeom prst="rect">
                  <a:avLst/>
                </a:prstGeom>
                <a:noFill/>
              </p:spPr>
              <p:txBody>
                <a:bodyPr wrap="none" rtlCol="0">
                  <a:spAutoFit/>
                </a:bodyPr>
                <a:lstStyle/>
                <a:p>
                  <a:pPr algn="ctr"/>
                  <a:r>
                    <a:rPr lang="en-US" sz="2000" dirty="0" smtClean="0"/>
                    <a:t>Complete</a:t>
                  </a:r>
                </a:p>
                <a:p>
                  <a:pPr algn="ctr"/>
                  <a:r>
                    <a:rPr lang="en-US" sz="2000" dirty="0" smtClean="0"/>
                    <a:t>cell</a:t>
                  </a:r>
                  <a:endParaRPr lang="en-US" sz="2000" dirty="0"/>
                </a:p>
              </p:txBody>
            </p:sp>
          </p:grpSp>
        </p:grpSp>
      </p:grpSp>
    </p:spTree>
    <p:extLst>
      <p:ext uri="{BB962C8B-B14F-4D97-AF65-F5344CB8AC3E}">
        <p14:creationId xmlns:p14="http://schemas.microsoft.com/office/powerpoint/2010/main" val="211140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Levels of DSSCs</a:t>
            </a:r>
            <a:endParaRPr lang="en-US" dirty="0"/>
          </a:p>
        </p:txBody>
      </p:sp>
      <p:grpSp>
        <p:nvGrpSpPr>
          <p:cNvPr id="5" name="Group 4"/>
          <p:cNvGrpSpPr/>
          <p:nvPr/>
        </p:nvGrpSpPr>
        <p:grpSpPr>
          <a:xfrm>
            <a:off x="2550437" y="2228933"/>
            <a:ext cx="1458769" cy="1858556"/>
            <a:chOff x="2550437" y="2228933"/>
            <a:chExt cx="1458769" cy="1858556"/>
          </a:xfrm>
        </p:grpSpPr>
        <p:grpSp>
          <p:nvGrpSpPr>
            <p:cNvPr id="59" name="Group 58"/>
            <p:cNvGrpSpPr/>
            <p:nvPr/>
          </p:nvGrpSpPr>
          <p:grpSpPr>
            <a:xfrm>
              <a:off x="3323406" y="2398210"/>
              <a:ext cx="685800" cy="1525434"/>
              <a:chOff x="7189913" y="2540563"/>
              <a:chExt cx="685800" cy="1525434"/>
            </a:xfrm>
          </p:grpSpPr>
          <p:cxnSp>
            <p:nvCxnSpPr>
              <p:cNvPr id="61" name="Straight Connector 60"/>
              <p:cNvCxnSpPr/>
              <p:nvPr/>
            </p:nvCxnSpPr>
            <p:spPr>
              <a:xfrm>
                <a:off x="7189913" y="2540563"/>
                <a:ext cx="685800"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7189913" y="4065997"/>
                <a:ext cx="685800" cy="0"/>
              </a:xfrm>
              <a:prstGeom prst="line">
                <a:avLst/>
              </a:prstGeom>
              <a:ln w="63500"/>
            </p:spPr>
            <p:style>
              <a:lnRef idx="1">
                <a:schemeClr val="dk1"/>
              </a:lnRef>
              <a:fillRef idx="0">
                <a:schemeClr val="dk1"/>
              </a:fillRef>
              <a:effectRef idx="0">
                <a:schemeClr val="dk1"/>
              </a:effectRef>
              <a:fontRef idx="minor">
                <a:schemeClr val="tx1"/>
              </a:fontRef>
            </p:style>
          </p:cxnSp>
        </p:grpSp>
        <p:sp>
          <p:nvSpPr>
            <p:cNvPr id="57" name="TextBox 56"/>
            <p:cNvSpPr txBox="1"/>
            <p:nvPr/>
          </p:nvSpPr>
          <p:spPr>
            <a:xfrm>
              <a:off x="2550437" y="3748935"/>
              <a:ext cx="772969" cy="338554"/>
            </a:xfrm>
            <a:prstGeom prst="rect">
              <a:avLst/>
            </a:prstGeom>
            <a:noFill/>
          </p:spPr>
          <p:txBody>
            <a:bodyPr wrap="none" rtlCol="0">
              <a:spAutoFit/>
            </a:bodyPr>
            <a:lstStyle/>
            <a:p>
              <a:r>
                <a:rPr lang="en-US" sz="1600" b="1" dirty="0" smtClean="0"/>
                <a:t>HOMO</a:t>
              </a:r>
              <a:endParaRPr lang="en-US" sz="1600" b="1" dirty="0"/>
            </a:p>
          </p:txBody>
        </p:sp>
        <p:sp>
          <p:nvSpPr>
            <p:cNvPr id="58" name="TextBox 57"/>
            <p:cNvSpPr txBox="1"/>
            <p:nvPr/>
          </p:nvSpPr>
          <p:spPr>
            <a:xfrm>
              <a:off x="2632974" y="2228933"/>
              <a:ext cx="719877" cy="338554"/>
            </a:xfrm>
            <a:prstGeom prst="rect">
              <a:avLst/>
            </a:prstGeom>
            <a:noFill/>
          </p:spPr>
          <p:txBody>
            <a:bodyPr wrap="none" rtlCol="0">
              <a:spAutoFit/>
            </a:bodyPr>
            <a:lstStyle/>
            <a:p>
              <a:r>
                <a:rPr lang="en-US" sz="1600" b="1" dirty="0" smtClean="0"/>
                <a:t>LUMO</a:t>
              </a:r>
              <a:endParaRPr lang="en-US" sz="1600" b="1" dirty="0"/>
            </a:p>
          </p:txBody>
        </p:sp>
      </p:grpSp>
      <p:grpSp>
        <p:nvGrpSpPr>
          <p:cNvPr id="4" name="Group 3"/>
          <p:cNvGrpSpPr/>
          <p:nvPr/>
        </p:nvGrpSpPr>
        <p:grpSpPr>
          <a:xfrm>
            <a:off x="4672344" y="2947533"/>
            <a:ext cx="1106303" cy="2551132"/>
            <a:chOff x="8732920" y="3434950"/>
            <a:chExt cx="1106303" cy="2551132"/>
          </a:xfrm>
        </p:grpSpPr>
        <p:grpSp>
          <p:nvGrpSpPr>
            <p:cNvPr id="78" name="Group 77"/>
            <p:cNvGrpSpPr/>
            <p:nvPr/>
          </p:nvGrpSpPr>
          <p:grpSpPr>
            <a:xfrm>
              <a:off x="8732920" y="3604227"/>
              <a:ext cx="685800" cy="2212578"/>
              <a:chOff x="7198870" y="1853419"/>
              <a:chExt cx="685800" cy="2212578"/>
            </a:xfrm>
          </p:grpSpPr>
          <p:cxnSp>
            <p:nvCxnSpPr>
              <p:cNvPr id="83" name="Straight Connector 82"/>
              <p:cNvCxnSpPr/>
              <p:nvPr/>
            </p:nvCxnSpPr>
            <p:spPr>
              <a:xfrm>
                <a:off x="7198870" y="1853419"/>
                <a:ext cx="685800"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7198870" y="4065997"/>
                <a:ext cx="685800" cy="0"/>
              </a:xfrm>
              <a:prstGeom prst="line">
                <a:avLst/>
              </a:prstGeom>
              <a:ln w="63500"/>
            </p:spPr>
            <p:style>
              <a:lnRef idx="1">
                <a:schemeClr val="dk1"/>
              </a:lnRef>
              <a:fillRef idx="0">
                <a:schemeClr val="dk1"/>
              </a:fillRef>
              <a:effectRef idx="0">
                <a:schemeClr val="dk1"/>
              </a:effectRef>
              <a:fontRef idx="minor">
                <a:schemeClr val="tx1"/>
              </a:fontRef>
            </p:style>
          </p:cxnSp>
        </p:grpSp>
        <p:sp>
          <p:nvSpPr>
            <p:cNvPr id="74" name="TextBox 73"/>
            <p:cNvSpPr txBox="1"/>
            <p:nvPr/>
          </p:nvSpPr>
          <p:spPr>
            <a:xfrm>
              <a:off x="9430137" y="3434950"/>
              <a:ext cx="409086" cy="338554"/>
            </a:xfrm>
            <a:prstGeom prst="rect">
              <a:avLst/>
            </a:prstGeom>
            <a:noFill/>
          </p:spPr>
          <p:txBody>
            <a:bodyPr wrap="none" rtlCol="0">
              <a:spAutoFit/>
            </a:bodyPr>
            <a:lstStyle/>
            <a:p>
              <a:r>
                <a:rPr lang="en-US" sz="1600" b="1" dirty="0" smtClean="0"/>
                <a:t>CB</a:t>
              </a:r>
              <a:endParaRPr lang="en-US" sz="1600" b="1" dirty="0"/>
            </a:p>
          </p:txBody>
        </p:sp>
        <p:sp>
          <p:nvSpPr>
            <p:cNvPr id="75" name="TextBox 74"/>
            <p:cNvSpPr txBox="1"/>
            <p:nvPr/>
          </p:nvSpPr>
          <p:spPr>
            <a:xfrm>
              <a:off x="9392573" y="5647528"/>
              <a:ext cx="421910" cy="338554"/>
            </a:xfrm>
            <a:prstGeom prst="rect">
              <a:avLst/>
            </a:prstGeom>
            <a:noFill/>
          </p:spPr>
          <p:txBody>
            <a:bodyPr wrap="none" rtlCol="0">
              <a:spAutoFit/>
            </a:bodyPr>
            <a:lstStyle/>
            <a:p>
              <a:r>
                <a:rPr lang="en-US" sz="1600" b="1" dirty="0"/>
                <a:t>V</a:t>
              </a:r>
              <a:r>
                <a:rPr lang="en-US" sz="1600" b="1" dirty="0" smtClean="0"/>
                <a:t>B</a:t>
              </a:r>
              <a:endParaRPr lang="en-US" sz="1600" b="1" dirty="0"/>
            </a:p>
          </p:txBody>
        </p:sp>
      </p:grpSp>
      <p:grpSp>
        <p:nvGrpSpPr>
          <p:cNvPr id="8" name="Group 7"/>
          <p:cNvGrpSpPr/>
          <p:nvPr/>
        </p:nvGrpSpPr>
        <p:grpSpPr>
          <a:xfrm>
            <a:off x="5975649" y="3584861"/>
            <a:ext cx="748145" cy="502628"/>
            <a:chOff x="5974451" y="3584861"/>
            <a:chExt cx="748145" cy="502628"/>
          </a:xfrm>
        </p:grpSpPr>
        <p:cxnSp>
          <p:nvCxnSpPr>
            <p:cNvPr id="44" name="Straight Connector 43"/>
            <p:cNvCxnSpPr/>
            <p:nvPr/>
          </p:nvCxnSpPr>
          <p:spPr>
            <a:xfrm>
              <a:off x="5991076" y="3584861"/>
              <a:ext cx="731520" cy="0"/>
            </a:xfrm>
            <a:prstGeom prst="line">
              <a:avLst/>
            </a:prstGeom>
            <a:ln w="63500">
              <a:prstDash val="sysDot"/>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974451" y="3718157"/>
              <a:ext cx="716093" cy="369332"/>
            </a:xfrm>
            <a:prstGeom prst="rect">
              <a:avLst/>
            </a:prstGeom>
            <a:noFill/>
          </p:spPr>
          <p:txBody>
            <a:bodyPr wrap="none" rtlCol="0">
              <a:spAutoFit/>
            </a:bodyPr>
            <a:lstStyle/>
            <a:p>
              <a:r>
                <a:rPr lang="en-US" b="1" dirty="0" smtClean="0"/>
                <a:t>LOAD</a:t>
              </a:r>
              <a:endParaRPr lang="en-US" b="1" dirty="0"/>
            </a:p>
          </p:txBody>
        </p:sp>
      </p:grpSp>
      <p:grpSp>
        <p:nvGrpSpPr>
          <p:cNvPr id="10" name="Group 9"/>
          <p:cNvGrpSpPr/>
          <p:nvPr/>
        </p:nvGrpSpPr>
        <p:grpSpPr>
          <a:xfrm>
            <a:off x="7141004" y="3584861"/>
            <a:ext cx="685800" cy="502628"/>
            <a:chOff x="7141004" y="3584861"/>
            <a:chExt cx="685800" cy="502628"/>
          </a:xfrm>
        </p:grpSpPr>
        <p:cxnSp>
          <p:nvCxnSpPr>
            <p:cNvPr id="66" name="Straight Connector 65"/>
            <p:cNvCxnSpPr/>
            <p:nvPr/>
          </p:nvCxnSpPr>
          <p:spPr>
            <a:xfrm>
              <a:off x="7141004" y="3584861"/>
              <a:ext cx="685800" cy="0"/>
            </a:xfrm>
            <a:prstGeom prst="line">
              <a:avLst/>
            </a:prstGeom>
            <a:ln w="635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195203" y="3718157"/>
              <a:ext cx="577402" cy="369332"/>
            </a:xfrm>
            <a:prstGeom prst="rect">
              <a:avLst/>
            </a:prstGeom>
            <a:noFill/>
          </p:spPr>
          <p:txBody>
            <a:bodyPr wrap="none" rtlCol="0">
              <a:spAutoFit/>
            </a:bodyPr>
            <a:lstStyle/>
            <a:p>
              <a:r>
                <a:rPr lang="en-US" b="1" dirty="0" smtClean="0"/>
                <a:t>I</a:t>
              </a:r>
              <a:r>
                <a:rPr lang="en-US" b="1" baseline="30000" dirty="0" smtClean="0"/>
                <a:t>-</a:t>
              </a:r>
              <a:r>
                <a:rPr lang="en-US" b="1" dirty="0" smtClean="0"/>
                <a:t>/I</a:t>
              </a:r>
              <a:r>
                <a:rPr lang="en-US" b="1" baseline="-25000" dirty="0" smtClean="0"/>
                <a:t>3</a:t>
              </a:r>
              <a:r>
                <a:rPr lang="en-US" b="1" baseline="30000" dirty="0" smtClean="0"/>
                <a:t>-</a:t>
              </a:r>
              <a:endParaRPr lang="en-US" b="1" baseline="30000" dirty="0"/>
            </a:p>
          </p:txBody>
        </p:sp>
      </p:grpSp>
      <p:sp>
        <p:nvSpPr>
          <p:cNvPr id="34" name="Rectangle 33"/>
          <p:cNvSpPr/>
          <p:nvPr/>
        </p:nvSpPr>
        <p:spPr>
          <a:xfrm>
            <a:off x="1694819" y="1301034"/>
            <a:ext cx="5754363" cy="769441"/>
          </a:xfrm>
          <a:prstGeom prst="rect">
            <a:avLst/>
          </a:prstGeom>
          <a:ln>
            <a:solidFill>
              <a:srgbClr val="FFC000"/>
            </a:solidFill>
          </a:ln>
        </p:spPr>
        <p:txBody>
          <a:bodyPr wrap="square">
            <a:spAutoFit/>
          </a:bodyPr>
          <a:lstStyle/>
          <a:p>
            <a:pPr algn="ctr"/>
            <a:r>
              <a:rPr lang="en-US" sz="2200" dirty="0"/>
              <a:t>Although we’ve spatially </a:t>
            </a:r>
            <a:r>
              <a:rPr lang="en-US" sz="2200" dirty="0" smtClean="0"/>
              <a:t>rearranged </a:t>
            </a:r>
            <a:r>
              <a:rPr lang="en-US" sz="2200" dirty="0"/>
              <a:t>the energy </a:t>
            </a:r>
            <a:r>
              <a:rPr lang="en-US" sz="2200" dirty="0" smtClean="0"/>
              <a:t>levels, </a:t>
            </a:r>
            <a:r>
              <a:rPr lang="en-US" sz="2200" dirty="0"/>
              <a:t>they still sit at the same energies!</a:t>
            </a:r>
          </a:p>
        </p:txBody>
      </p:sp>
    </p:spTree>
    <p:extLst>
      <p:ext uri="{BB962C8B-B14F-4D97-AF65-F5344CB8AC3E}">
        <p14:creationId xmlns:p14="http://schemas.microsoft.com/office/powerpoint/2010/main" val="176951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7.40741E-7 L -0.19132 -7.40741E-7 " pathEditMode="relative" rAng="0" ptsTypes="AA">
                                      <p:cBhvr>
                                        <p:cTn id="6" dur="2000" fill="hold"/>
                                        <p:tgtEl>
                                          <p:spTgt spid="4"/>
                                        </p:tgtEl>
                                        <p:attrNameLst>
                                          <p:attrName>ppt_x</p:attrName>
                                          <p:attrName>ppt_y</p:attrName>
                                        </p:attrNameLst>
                                      </p:cBhvr>
                                      <p:rCtr x="-9566" y="0"/>
                                    </p:animMotion>
                                  </p:childTnLst>
                                </p:cTn>
                              </p:par>
                              <p:par>
                                <p:cTn id="7" presetID="63" presetClass="path" presetSubtype="0" accel="50000" decel="50000" fill="hold" nodeType="withEffect">
                                  <p:stCondLst>
                                    <p:cond delay="0"/>
                                  </p:stCondLst>
                                  <p:childTnLst>
                                    <p:animMotion origin="layout" path="M -5.55556E-7 3.33333E-6 L 0.16267 3.33333E-6 " pathEditMode="relative" rAng="0" ptsTypes="AA">
                                      <p:cBhvr>
                                        <p:cTn id="8" dur="2000" fill="hold"/>
                                        <p:tgtEl>
                                          <p:spTgt spid="5"/>
                                        </p:tgtEl>
                                        <p:attrNameLst>
                                          <p:attrName>ppt_x</p:attrName>
                                          <p:attrName>ppt_y</p:attrName>
                                        </p:attrNameLst>
                                      </p:cBhvr>
                                      <p:rCtr x="8125" y="0"/>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8.33333E-7 7.40741E-7 L 0.20017 7.40741E-7 " pathEditMode="relative" rAng="0" ptsTypes="AA">
                                      <p:cBhvr>
                                        <p:cTn id="12" dur="2000" fill="hold"/>
                                        <p:tgtEl>
                                          <p:spTgt spid="8"/>
                                        </p:tgtEl>
                                        <p:attrNameLst>
                                          <p:attrName>ppt_x</p:attrName>
                                          <p:attrName>ppt_y</p:attrName>
                                        </p:attrNameLst>
                                      </p:cBhvr>
                                      <p:rCtr x="10000" y="0"/>
                                    </p:animMotion>
                                  </p:childTnLst>
                                </p:cTn>
                              </p:par>
                              <p:par>
                                <p:cTn id="13" presetID="35" presetClass="path" presetSubtype="0" accel="50000" decel="50000" fill="hold" nodeType="withEffect">
                                  <p:stCondLst>
                                    <p:cond delay="0"/>
                                  </p:stCondLst>
                                  <p:childTnLst>
                                    <p:animMotion origin="layout" path="M -2.77778E-6 7.40741E-7 L -0.12586 7.40741E-7 " pathEditMode="relative" rAng="0" ptsTypes="AA">
                                      <p:cBhvr>
                                        <p:cTn id="14" dur="2000" fill="hold"/>
                                        <p:tgtEl>
                                          <p:spTgt spid="10"/>
                                        </p:tgtEl>
                                        <p:attrNameLst>
                                          <p:attrName>ppt_x</p:attrName>
                                          <p:attrName>ppt_y</p:attrName>
                                        </p:attrNameLst>
                                      </p:cBhvr>
                                      <p:rCtr x="-6250"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p:cNvSpPr/>
          <p:nvPr/>
        </p:nvSpPr>
        <p:spPr>
          <a:xfrm>
            <a:off x="6675117" y="2398210"/>
            <a:ext cx="457067" cy="3586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465413" y="2398210"/>
            <a:ext cx="457067" cy="35869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Energy Levels of DSSCs</a:t>
            </a:r>
            <a:endParaRPr lang="en-US" dirty="0"/>
          </a:p>
        </p:txBody>
      </p:sp>
      <p:grpSp>
        <p:nvGrpSpPr>
          <p:cNvPr id="3" name="Group 2"/>
          <p:cNvGrpSpPr/>
          <p:nvPr/>
        </p:nvGrpSpPr>
        <p:grpSpPr>
          <a:xfrm>
            <a:off x="1005953" y="2297479"/>
            <a:ext cx="820617" cy="1287382"/>
            <a:chOff x="1672546" y="1980946"/>
            <a:chExt cx="820617" cy="1287382"/>
          </a:xfrm>
        </p:grpSpPr>
        <p:cxnSp>
          <p:nvCxnSpPr>
            <p:cNvPr id="63" name="Curved Connector 62"/>
            <p:cNvCxnSpPr/>
            <p:nvPr/>
          </p:nvCxnSpPr>
          <p:spPr>
            <a:xfrm>
              <a:off x="1773365" y="2397951"/>
              <a:ext cx="618979" cy="475789"/>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a:off x="1672546" y="2792539"/>
              <a:ext cx="618979" cy="475789"/>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a:off x="1874184" y="1980946"/>
              <a:ext cx="618979" cy="475789"/>
            </a:xfrm>
            <a:prstGeom prst="curvedConnector3">
              <a:avLst>
                <a:gd name="adj1" fmla="val 50000"/>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040378" y="2228933"/>
            <a:ext cx="1458769" cy="1858556"/>
            <a:chOff x="2550437" y="2228933"/>
            <a:chExt cx="1458769" cy="1858556"/>
          </a:xfrm>
        </p:grpSpPr>
        <p:grpSp>
          <p:nvGrpSpPr>
            <p:cNvPr id="59" name="Group 58"/>
            <p:cNvGrpSpPr/>
            <p:nvPr/>
          </p:nvGrpSpPr>
          <p:grpSpPr>
            <a:xfrm>
              <a:off x="3323406" y="2398210"/>
              <a:ext cx="685800" cy="1525434"/>
              <a:chOff x="7189913" y="2540563"/>
              <a:chExt cx="685800" cy="1525434"/>
            </a:xfrm>
          </p:grpSpPr>
          <p:cxnSp>
            <p:nvCxnSpPr>
              <p:cNvPr id="61" name="Straight Connector 60"/>
              <p:cNvCxnSpPr/>
              <p:nvPr/>
            </p:nvCxnSpPr>
            <p:spPr>
              <a:xfrm>
                <a:off x="7189913" y="2540563"/>
                <a:ext cx="685800"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7189913" y="4065997"/>
                <a:ext cx="685800" cy="0"/>
              </a:xfrm>
              <a:prstGeom prst="line">
                <a:avLst/>
              </a:prstGeom>
              <a:ln w="63500"/>
            </p:spPr>
            <p:style>
              <a:lnRef idx="1">
                <a:schemeClr val="dk1"/>
              </a:lnRef>
              <a:fillRef idx="0">
                <a:schemeClr val="dk1"/>
              </a:fillRef>
              <a:effectRef idx="0">
                <a:schemeClr val="dk1"/>
              </a:effectRef>
              <a:fontRef idx="minor">
                <a:schemeClr val="tx1"/>
              </a:fontRef>
            </p:style>
          </p:cxnSp>
        </p:grpSp>
        <p:sp>
          <p:nvSpPr>
            <p:cNvPr id="57" name="TextBox 56"/>
            <p:cNvSpPr txBox="1"/>
            <p:nvPr/>
          </p:nvSpPr>
          <p:spPr>
            <a:xfrm>
              <a:off x="2550437" y="3748935"/>
              <a:ext cx="772969" cy="338554"/>
            </a:xfrm>
            <a:prstGeom prst="rect">
              <a:avLst/>
            </a:prstGeom>
            <a:noFill/>
          </p:spPr>
          <p:txBody>
            <a:bodyPr wrap="none" rtlCol="0">
              <a:spAutoFit/>
            </a:bodyPr>
            <a:lstStyle/>
            <a:p>
              <a:r>
                <a:rPr lang="en-US" sz="1600" b="1" dirty="0" smtClean="0"/>
                <a:t>HOMO</a:t>
              </a:r>
              <a:endParaRPr lang="en-US" sz="1600" b="1" dirty="0"/>
            </a:p>
          </p:txBody>
        </p:sp>
        <p:sp>
          <p:nvSpPr>
            <p:cNvPr id="58" name="TextBox 57"/>
            <p:cNvSpPr txBox="1"/>
            <p:nvPr/>
          </p:nvSpPr>
          <p:spPr>
            <a:xfrm>
              <a:off x="2632974" y="2228933"/>
              <a:ext cx="719877" cy="338554"/>
            </a:xfrm>
            <a:prstGeom prst="rect">
              <a:avLst/>
            </a:prstGeom>
            <a:noFill/>
          </p:spPr>
          <p:txBody>
            <a:bodyPr wrap="none" rtlCol="0">
              <a:spAutoFit/>
            </a:bodyPr>
            <a:lstStyle/>
            <a:p>
              <a:r>
                <a:rPr lang="en-US" sz="1600" b="1" dirty="0" smtClean="0"/>
                <a:t>LUMO</a:t>
              </a:r>
              <a:endParaRPr lang="en-US" sz="1600" b="1" dirty="0"/>
            </a:p>
          </p:txBody>
        </p:sp>
      </p:grpSp>
      <p:sp>
        <p:nvSpPr>
          <p:cNvPr id="7" name="TextBox 6"/>
          <p:cNvSpPr txBox="1"/>
          <p:nvPr/>
        </p:nvSpPr>
        <p:spPr>
          <a:xfrm>
            <a:off x="1295698" y="1244890"/>
            <a:ext cx="6552605" cy="646331"/>
          </a:xfrm>
          <a:prstGeom prst="rect">
            <a:avLst/>
          </a:prstGeom>
          <a:noFill/>
          <a:ln>
            <a:solidFill>
              <a:srgbClr val="FFC000"/>
            </a:solidFill>
          </a:ln>
        </p:spPr>
        <p:txBody>
          <a:bodyPr wrap="square" rtlCol="0">
            <a:spAutoFit/>
          </a:bodyPr>
          <a:lstStyle/>
          <a:p>
            <a:pPr algn="ctr"/>
            <a:r>
              <a:rPr lang="en-US" dirty="0"/>
              <a:t>The electron </a:t>
            </a:r>
            <a:r>
              <a:rPr lang="en-US" dirty="0" smtClean="0"/>
              <a:t>‘rolls’ </a:t>
            </a:r>
            <a:r>
              <a:rPr lang="en-US" dirty="0"/>
              <a:t>down the </a:t>
            </a:r>
            <a:r>
              <a:rPr lang="en-US" dirty="0" smtClean="0"/>
              <a:t>potential hill, </a:t>
            </a:r>
            <a:r>
              <a:rPr lang="en-US" dirty="0"/>
              <a:t>passing through the </a:t>
            </a:r>
            <a:r>
              <a:rPr lang="en-US" dirty="0" smtClean="0"/>
              <a:t>load, and returns </a:t>
            </a:r>
            <a:r>
              <a:rPr lang="en-US" dirty="0"/>
              <a:t>to the ground state in the </a:t>
            </a:r>
            <a:r>
              <a:rPr lang="en-US" dirty="0" smtClean="0"/>
              <a:t>dye.</a:t>
            </a:r>
            <a:endParaRPr lang="en-US" dirty="0"/>
          </a:p>
        </p:txBody>
      </p:sp>
      <p:grpSp>
        <p:nvGrpSpPr>
          <p:cNvPr id="4" name="Group 3"/>
          <p:cNvGrpSpPr/>
          <p:nvPr/>
        </p:nvGrpSpPr>
        <p:grpSpPr>
          <a:xfrm>
            <a:off x="2922480" y="2947533"/>
            <a:ext cx="1106303" cy="2551132"/>
            <a:chOff x="8732920" y="3434950"/>
            <a:chExt cx="1106303" cy="2551132"/>
          </a:xfrm>
        </p:grpSpPr>
        <p:grpSp>
          <p:nvGrpSpPr>
            <p:cNvPr id="78" name="Group 77"/>
            <p:cNvGrpSpPr/>
            <p:nvPr/>
          </p:nvGrpSpPr>
          <p:grpSpPr>
            <a:xfrm>
              <a:off x="8732920" y="3604227"/>
              <a:ext cx="685800" cy="2212578"/>
              <a:chOff x="7198870" y="1853419"/>
              <a:chExt cx="685800" cy="2212578"/>
            </a:xfrm>
          </p:grpSpPr>
          <p:cxnSp>
            <p:nvCxnSpPr>
              <p:cNvPr id="83" name="Straight Connector 82"/>
              <p:cNvCxnSpPr/>
              <p:nvPr/>
            </p:nvCxnSpPr>
            <p:spPr>
              <a:xfrm>
                <a:off x="7198870" y="1853419"/>
                <a:ext cx="685800" cy="0"/>
              </a:xfrm>
              <a:prstGeom prst="line">
                <a:avLst/>
              </a:prstGeom>
              <a:ln w="63500"/>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7198870" y="4065997"/>
                <a:ext cx="685800" cy="0"/>
              </a:xfrm>
              <a:prstGeom prst="line">
                <a:avLst/>
              </a:prstGeom>
              <a:ln w="63500"/>
            </p:spPr>
            <p:style>
              <a:lnRef idx="1">
                <a:schemeClr val="dk1"/>
              </a:lnRef>
              <a:fillRef idx="0">
                <a:schemeClr val="dk1"/>
              </a:fillRef>
              <a:effectRef idx="0">
                <a:schemeClr val="dk1"/>
              </a:effectRef>
              <a:fontRef idx="minor">
                <a:schemeClr val="tx1"/>
              </a:fontRef>
            </p:style>
          </p:cxnSp>
        </p:grpSp>
        <p:sp>
          <p:nvSpPr>
            <p:cNvPr id="74" name="TextBox 73"/>
            <p:cNvSpPr txBox="1"/>
            <p:nvPr/>
          </p:nvSpPr>
          <p:spPr>
            <a:xfrm>
              <a:off x="9430137" y="3434950"/>
              <a:ext cx="409086" cy="338554"/>
            </a:xfrm>
            <a:prstGeom prst="rect">
              <a:avLst/>
            </a:prstGeom>
            <a:noFill/>
          </p:spPr>
          <p:txBody>
            <a:bodyPr wrap="none" rtlCol="0">
              <a:spAutoFit/>
            </a:bodyPr>
            <a:lstStyle/>
            <a:p>
              <a:r>
                <a:rPr lang="en-US" sz="1600" b="1" dirty="0" smtClean="0"/>
                <a:t>CB</a:t>
              </a:r>
              <a:endParaRPr lang="en-US" sz="1600" b="1" dirty="0"/>
            </a:p>
          </p:txBody>
        </p:sp>
        <p:sp>
          <p:nvSpPr>
            <p:cNvPr id="75" name="TextBox 74"/>
            <p:cNvSpPr txBox="1"/>
            <p:nvPr/>
          </p:nvSpPr>
          <p:spPr>
            <a:xfrm>
              <a:off x="9392573" y="5647528"/>
              <a:ext cx="421910" cy="338554"/>
            </a:xfrm>
            <a:prstGeom prst="rect">
              <a:avLst/>
            </a:prstGeom>
            <a:noFill/>
          </p:spPr>
          <p:txBody>
            <a:bodyPr wrap="none" rtlCol="0">
              <a:spAutoFit/>
            </a:bodyPr>
            <a:lstStyle/>
            <a:p>
              <a:r>
                <a:rPr lang="en-US" sz="1600" b="1" dirty="0"/>
                <a:t>V</a:t>
              </a:r>
              <a:r>
                <a:rPr lang="en-US" sz="1600" b="1" dirty="0" smtClean="0"/>
                <a:t>B</a:t>
              </a:r>
              <a:endParaRPr lang="en-US" sz="1600" b="1" dirty="0"/>
            </a:p>
          </p:txBody>
        </p:sp>
      </p:grpSp>
      <p:grpSp>
        <p:nvGrpSpPr>
          <p:cNvPr id="8" name="Group 7"/>
          <p:cNvGrpSpPr/>
          <p:nvPr/>
        </p:nvGrpSpPr>
        <p:grpSpPr>
          <a:xfrm>
            <a:off x="7811262" y="3584861"/>
            <a:ext cx="748145" cy="502628"/>
            <a:chOff x="5974451" y="3584861"/>
            <a:chExt cx="748145" cy="502628"/>
          </a:xfrm>
        </p:grpSpPr>
        <p:cxnSp>
          <p:nvCxnSpPr>
            <p:cNvPr id="44" name="Straight Connector 43"/>
            <p:cNvCxnSpPr/>
            <p:nvPr/>
          </p:nvCxnSpPr>
          <p:spPr>
            <a:xfrm>
              <a:off x="5991076" y="3584861"/>
              <a:ext cx="731520" cy="0"/>
            </a:xfrm>
            <a:prstGeom prst="line">
              <a:avLst/>
            </a:prstGeom>
            <a:ln w="63500">
              <a:prstDash val="sysDot"/>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5974451" y="3718157"/>
              <a:ext cx="716093" cy="369332"/>
            </a:xfrm>
            <a:prstGeom prst="rect">
              <a:avLst/>
            </a:prstGeom>
            <a:noFill/>
          </p:spPr>
          <p:txBody>
            <a:bodyPr wrap="none" rtlCol="0">
              <a:spAutoFit/>
            </a:bodyPr>
            <a:lstStyle/>
            <a:p>
              <a:r>
                <a:rPr lang="en-US" b="1" dirty="0" smtClean="0"/>
                <a:t>LOAD</a:t>
              </a:r>
              <a:endParaRPr lang="en-US" b="1" dirty="0"/>
            </a:p>
          </p:txBody>
        </p:sp>
      </p:grpSp>
      <p:grpSp>
        <p:nvGrpSpPr>
          <p:cNvPr id="10" name="Group 9"/>
          <p:cNvGrpSpPr/>
          <p:nvPr/>
        </p:nvGrpSpPr>
        <p:grpSpPr>
          <a:xfrm>
            <a:off x="5989317" y="3584861"/>
            <a:ext cx="685800" cy="502628"/>
            <a:chOff x="7141004" y="3584861"/>
            <a:chExt cx="685800" cy="502628"/>
          </a:xfrm>
        </p:grpSpPr>
        <p:cxnSp>
          <p:nvCxnSpPr>
            <p:cNvPr id="66" name="Straight Connector 65"/>
            <p:cNvCxnSpPr/>
            <p:nvPr/>
          </p:nvCxnSpPr>
          <p:spPr>
            <a:xfrm>
              <a:off x="7141004" y="3584861"/>
              <a:ext cx="685800" cy="0"/>
            </a:xfrm>
            <a:prstGeom prst="line">
              <a:avLst/>
            </a:prstGeom>
            <a:ln w="6350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7195203" y="3718157"/>
              <a:ext cx="577402" cy="369332"/>
            </a:xfrm>
            <a:prstGeom prst="rect">
              <a:avLst/>
            </a:prstGeom>
            <a:noFill/>
          </p:spPr>
          <p:txBody>
            <a:bodyPr wrap="none" rtlCol="0">
              <a:spAutoFit/>
            </a:bodyPr>
            <a:lstStyle/>
            <a:p>
              <a:r>
                <a:rPr lang="en-US" b="1" dirty="0" smtClean="0"/>
                <a:t>I</a:t>
              </a:r>
              <a:r>
                <a:rPr lang="en-US" b="1" baseline="30000" dirty="0" smtClean="0"/>
                <a:t>-</a:t>
              </a:r>
              <a:r>
                <a:rPr lang="en-US" b="1" dirty="0" smtClean="0"/>
                <a:t>/I</a:t>
              </a:r>
              <a:r>
                <a:rPr lang="en-US" b="1" baseline="-25000" dirty="0" smtClean="0"/>
                <a:t>3</a:t>
              </a:r>
              <a:r>
                <a:rPr lang="en-US" b="1" baseline="30000" dirty="0" smtClean="0"/>
                <a:t>-</a:t>
              </a:r>
              <a:endParaRPr lang="en-US" b="1" baseline="30000" dirty="0"/>
            </a:p>
          </p:txBody>
        </p:sp>
      </p:grpSp>
      <p:sp>
        <p:nvSpPr>
          <p:cNvPr id="26" name="TextBox 25"/>
          <p:cNvSpPr txBox="1"/>
          <p:nvPr/>
        </p:nvSpPr>
        <p:spPr>
          <a:xfrm>
            <a:off x="4938880" y="3518102"/>
            <a:ext cx="434734" cy="461665"/>
          </a:xfrm>
          <a:prstGeom prst="rect">
            <a:avLst/>
          </a:prstGeom>
          <a:noFill/>
        </p:spPr>
        <p:txBody>
          <a:bodyPr wrap="none" rtlCol="0">
            <a:spAutoFit/>
          </a:bodyPr>
          <a:lstStyle/>
          <a:p>
            <a:r>
              <a:rPr lang="en-US" sz="2400" b="1" dirty="0" smtClean="0"/>
              <a:t>e-</a:t>
            </a:r>
            <a:endParaRPr lang="en-US" b="1" dirty="0"/>
          </a:p>
        </p:txBody>
      </p:sp>
      <p:grpSp>
        <p:nvGrpSpPr>
          <p:cNvPr id="20" name="Group 19"/>
          <p:cNvGrpSpPr/>
          <p:nvPr/>
        </p:nvGrpSpPr>
        <p:grpSpPr>
          <a:xfrm>
            <a:off x="2119435" y="3109072"/>
            <a:ext cx="6099048" cy="3358232"/>
            <a:chOff x="2119435" y="3109072"/>
            <a:chExt cx="6099048" cy="3358232"/>
          </a:xfrm>
        </p:grpSpPr>
        <p:cxnSp>
          <p:nvCxnSpPr>
            <p:cNvPr id="15" name="Straight Connector 14"/>
            <p:cNvCxnSpPr/>
            <p:nvPr/>
          </p:nvCxnSpPr>
          <p:spPr>
            <a:xfrm flipH="1">
              <a:off x="2136060" y="3109072"/>
              <a:ext cx="329353" cy="0"/>
            </a:xfrm>
            <a:prstGeom prst="line">
              <a:avLst/>
            </a:prstGeom>
            <a:ln>
              <a:solidFill>
                <a:schemeClr val="tx1"/>
              </a:solidFill>
              <a:tailEnd type="none" w="lg" len="sm"/>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2136060" y="3109072"/>
              <a:ext cx="0" cy="3358231"/>
            </a:xfrm>
            <a:prstGeom prst="line">
              <a:avLst/>
            </a:prstGeom>
            <a:ln>
              <a:solidFill>
                <a:schemeClr val="tx1"/>
              </a:solidFill>
              <a:tailEnd type="none" w="lg" len="sm"/>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2119435" y="6467302"/>
              <a:ext cx="6099048" cy="0"/>
            </a:xfrm>
            <a:prstGeom prst="line">
              <a:avLst/>
            </a:prstGeom>
            <a:ln>
              <a:solidFill>
                <a:schemeClr val="tx1"/>
              </a:solidFill>
              <a:tailEnd type="none" w="lg" len="sm"/>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8212975" y="4089864"/>
              <a:ext cx="0" cy="2377440"/>
            </a:xfrm>
            <a:prstGeom prst="line">
              <a:avLst/>
            </a:prstGeom>
            <a:ln>
              <a:solidFill>
                <a:schemeClr val="tx1"/>
              </a:solidFill>
              <a:tailEnd type="none" w="lg" len="sm"/>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7132185" y="3587632"/>
              <a:ext cx="679077" cy="0"/>
            </a:xfrm>
            <a:prstGeom prst="line">
              <a:avLst/>
            </a:prstGeom>
            <a:ln>
              <a:solidFill>
                <a:schemeClr val="tx1"/>
              </a:solidFill>
              <a:tailEnd type="none" w="lg" len="sm"/>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4842792" y="4104701"/>
            <a:ext cx="556755" cy="369332"/>
          </a:xfrm>
          <a:prstGeom prst="rect">
            <a:avLst/>
          </a:prstGeom>
          <a:noFill/>
        </p:spPr>
        <p:txBody>
          <a:bodyPr wrap="none" rtlCol="0">
            <a:spAutoFit/>
          </a:bodyPr>
          <a:lstStyle/>
          <a:p>
            <a:r>
              <a:rPr lang="en-US" b="1" dirty="0" smtClean="0"/>
              <a:t>DYE</a:t>
            </a:r>
            <a:endParaRPr lang="en-US" b="1" dirty="0"/>
          </a:p>
        </p:txBody>
      </p:sp>
      <p:sp>
        <p:nvSpPr>
          <p:cNvPr id="43" name="TextBox 42"/>
          <p:cNvSpPr txBox="1"/>
          <p:nvPr/>
        </p:nvSpPr>
        <p:spPr>
          <a:xfrm>
            <a:off x="2968478" y="5483024"/>
            <a:ext cx="588623" cy="369332"/>
          </a:xfrm>
          <a:prstGeom prst="rect">
            <a:avLst/>
          </a:prstGeom>
          <a:noFill/>
        </p:spPr>
        <p:txBody>
          <a:bodyPr wrap="none" rtlCol="0">
            <a:spAutoFit/>
          </a:bodyPr>
          <a:lstStyle/>
          <a:p>
            <a:r>
              <a:rPr lang="en-US" b="1" dirty="0" smtClean="0"/>
              <a:t>TiO</a:t>
            </a:r>
            <a:r>
              <a:rPr lang="en-US" b="1" baseline="-25000" dirty="0" smtClean="0"/>
              <a:t>2</a:t>
            </a:r>
            <a:endParaRPr lang="en-US" b="1" baseline="-25000" dirty="0"/>
          </a:p>
        </p:txBody>
      </p:sp>
    </p:spTree>
    <p:extLst>
      <p:ext uri="{BB962C8B-B14F-4D97-AF65-F5344CB8AC3E}">
        <p14:creationId xmlns:p14="http://schemas.microsoft.com/office/powerpoint/2010/main" val="136442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4"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64" presetClass="path" presetSubtype="0" accel="50000" decel="50000" fill="hold" grpId="1" nodeType="clickEffect">
                                  <p:stCondLst>
                                    <p:cond delay="0"/>
                                  </p:stCondLst>
                                  <p:childTnLst>
                                    <p:animMotion origin="layout" path="M 1.11111E-6 2.22222E-6 L 0.00087 -0.23264 " pathEditMode="relative" rAng="0" ptsTypes="AA">
                                      <p:cBhvr>
                                        <p:cTn id="27" dur="2000" fill="hold"/>
                                        <p:tgtEl>
                                          <p:spTgt spid="26"/>
                                        </p:tgtEl>
                                        <p:attrNameLst>
                                          <p:attrName>ppt_x</p:attrName>
                                          <p:attrName>ppt_y</p:attrName>
                                        </p:attrNameLst>
                                      </p:cBhvr>
                                      <p:rCtr x="35" y="-11644"/>
                                    </p:animMotion>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grpId="0" nodeType="clickEffect">
                                  <p:stCondLst>
                                    <p:cond delay="0"/>
                                  </p:stCondLst>
                                  <p:childTnLst>
                                    <p:animMotion origin="layout" path="M 0.00087 -0.23264 L -0.10573 -0.23264 C -0.15365 -0.23264 -0.21215 -0.20139 -0.21215 -0.17523 L -0.21215 -0.11667 " pathEditMode="relative" rAng="0" ptsTypes="AAAA">
                                      <p:cBhvr>
                                        <p:cTn id="35" dur="2000" fill="hold"/>
                                        <p:tgtEl>
                                          <p:spTgt spid="26"/>
                                        </p:tgtEl>
                                        <p:attrNameLst>
                                          <p:attrName>ppt_x</p:attrName>
                                          <p:attrName>ppt_y</p:attrName>
                                        </p:attrNameLst>
                                      </p:cBhvr>
                                      <p:rCtr x="-10660" y="5787"/>
                                    </p:animMotion>
                                  </p:childTnLst>
                                </p:cTn>
                              </p:par>
                            </p:childTnLst>
                          </p:cTn>
                        </p:par>
                        <p:par>
                          <p:cTn id="36" fill="hold">
                            <p:stCondLst>
                              <p:cond delay="2000"/>
                            </p:stCondLst>
                            <p:childTnLst>
                              <p:par>
                                <p:cTn id="37" presetID="0" presetClass="path" presetSubtype="0" accel="50000" decel="50000" fill="hold" grpId="5" nodeType="afterEffect">
                                  <p:stCondLst>
                                    <p:cond delay="0"/>
                                  </p:stCondLst>
                                  <p:childTnLst>
                                    <p:animMotion origin="layout" path="M -0.21215 -0.11667 L -0.33021 -0.11898 L -0.33021 0.39491 L 0.33524 0.39236 L 0.33334 -0.05857 " pathEditMode="relative" rAng="0" ptsTypes="AAAAA">
                                      <p:cBhvr>
                                        <p:cTn id="38" dur="2000" fill="hold"/>
                                        <p:tgtEl>
                                          <p:spTgt spid="26"/>
                                        </p:tgtEl>
                                        <p:attrNameLst>
                                          <p:attrName>ppt_x</p:attrName>
                                          <p:attrName>ppt_y</p:attrName>
                                        </p:attrNameLst>
                                      </p:cBhvr>
                                      <p:rCtr x="21458" y="25463"/>
                                    </p:animMotion>
                                  </p:childTnLst>
                                </p:cTn>
                              </p:par>
                            </p:childTnLst>
                          </p:cTn>
                        </p:par>
                        <p:par>
                          <p:cTn id="39" fill="hold">
                            <p:stCondLst>
                              <p:cond delay="4000"/>
                            </p:stCondLst>
                            <p:childTnLst>
                              <p:par>
                                <p:cTn id="40" presetID="35" presetClass="path" presetSubtype="0" accel="50000" decel="50000" fill="hold" grpId="3" nodeType="afterEffect">
                                  <p:stCondLst>
                                    <p:cond delay="0"/>
                                  </p:stCondLst>
                                  <p:childTnLst>
                                    <p:animMotion origin="layout" path="M 0.33333 -0.05857 L 0.12726 -0.06296 " pathEditMode="relative" rAng="0" ptsTypes="AA">
                                      <p:cBhvr>
                                        <p:cTn id="41" dur="2000" fill="hold"/>
                                        <p:tgtEl>
                                          <p:spTgt spid="26"/>
                                        </p:tgtEl>
                                        <p:attrNameLst>
                                          <p:attrName>ppt_x</p:attrName>
                                          <p:attrName>ppt_y</p:attrName>
                                        </p:attrNameLst>
                                      </p:cBhvr>
                                      <p:rCtr x="-10677" y="-440"/>
                                    </p:animMotion>
                                  </p:childTnLst>
                                </p:cTn>
                              </p:par>
                            </p:childTnLst>
                          </p:cTn>
                        </p:par>
                        <p:par>
                          <p:cTn id="42" fill="hold">
                            <p:stCondLst>
                              <p:cond delay="6000"/>
                            </p:stCondLst>
                            <p:childTnLst>
                              <p:par>
                                <p:cTn id="43" presetID="50" presetClass="path" presetSubtype="0" accel="50000" decel="50000" fill="hold" grpId="2" nodeType="afterEffect">
                                  <p:stCondLst>
                                    <p:cond delay="0"/>
                                  </p:stCondLst>
                                  <p:childTnLst>
                                    <p:animMotion origin="layout" path="M 0.12726 -0.06296 L 0.06354 -0.06296 C 0.03507 -0.06296 -1.38889E-6 -0.04583 -1.38889E-6 -0.03171 L -1.38889E-6 3.7037E-7 " pathEditMode="relative" rAng="0" ptsTypes="AAAA">
                                      <p:cBhvr>
                                        <p:cTn id="44" dur="2000" fill="hold"/>
                                        <p:tgtEl>
                                          <p:spTgt spid="26"/>
                                        </p:tgtEl>
                                        <p:attrNameLst>
                                          <p:attrName>ppt_x</p:attrName>
                                          <p:attrName>ppt_y</p:attrName>
                                        </p:attrNameLst>
                                      </p:cBhvr>
                                      <p:rCtr x="-6372" y="3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7" grpId="0" animBg="1"/>
      <p:bldP spid="26" grpId="0"/>
      <p:bldP spid="26" grpId="1"/>
      <p:bldP spid="26" grpId="2"/>
      <p:bldP spid="26" grpId="3"/>
      <p:bldP spid="26" grpId="4"/>
      <p:bldP spid="26" grpId="5"/>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Today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1526556"/>
              </p:ext>
            </p:extLst>
          </p:nvPr>
        </p:nvGraphicFramePr>
        <p:xfrm>
          <a:off x="1524000" y="1397000"/>
          <a:ext cx="6096000" cy="32359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dirty="0" smtClean="0"/>
                        <a:t>Cell</a:t>
                      </a:r>
                      <a:endParaRPr lang="en-US" dirty="0"/>
                    </a:p>
                  </a:txBody>
                  <a:tcPr anchor="ctr"/>
                </a:tc>
                <a:tc>
                  <a:txBody>
                    <a:bodyPr/>
                    <a:lstStyle/>
                    <a:p>
                      <a:pPr algn="ctr"/>
                      <a:r>
                        <a:rPr lang="en-US" dirty="0" smtClean="0"/>
                        <a:t>Potential (mV)</a:t>
                      </a:r>
                      <a:endParaRPr lang="en-US" dirty="0"/>
                    </a:p>
                  </a:txBody>
                  <a:tcPr anchor="ctr"/>
                </a:tc>
                <a:tc>
                  <a:txBody>
                    <a:bodyPr/>
                    <a:lstStyle/>
                    <a:p>
                      <a:pPr algn="ctr"/>
                      <a:r>
                        <a:rPr lang="en-US" dirty="0" smtClean="0"/>
                        <a:t>Current (</a:t>
                      </a:r>
                      <a:r>
                        <a:rPr lang="el-GR" dirty="0" smtClean="0"/>
                        <a:t>μ</a:t>
                      </a:r>
                      <a:r>
                        <a:rPr lang="en-US" dirty="0" smtClean="0"/>
                        <a:t>A)</a:t>
                      </a:r>
                      <a:endParaRPr lang="en-US" dirty="0"/>
                    </a:p>
                  </a:txBody>
                  <a:tcPr anchor="ctr"/>
                </a:tc>
                <a:tc>
                  <a:txBody>
                    <a:bodyPr/>
                    <a:lstStyle/>
                    <a:p>
                      <a:pPr algn="ctr"/>
                      <a:r>
                        <a:rPr lang="en-US" dirty="0" smtClean="0"/>
                        <a:t>Power (</a:t>
                      </a:r>
                      <a:r>
                        <a:rPr lang="en-US" dirty="0" err="1" smtClean="0"/>
                        <a:t>nW</a:t>
                      </a:r>
                      <a:r>
                        <a:rPr lang="en-US" dirty="0" smtClean="0"/>
                        <a:t>)</a:t>
                      </a:r>
                      <a:endParaRPr lang="en-US" dirty="0"/>
                    </a:p>
                  </a:txBody>
                  <a:tcPr anchor="ct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pPr algn="ctr"/>
                      <a:r>
                        <a:rPr lang="en-US" dirty="0" smtClean="0"/>
                        <a:t>Average</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3352800" y="5270500"/>
            <a:ext cx="2826928" cy="646331"/>
          </a:xfrm>
          <a:prstGeom prst="rect">
            <a:avLst/>
          </a:prstGeom>
          <a:noFill/>
        </p:spPr>
        <p:txBody>
          <a:bodyPr wrap="none" rtlCol="0">
            <a:spAutoFit/>
          </a:bodyPr>
          <a:lstStyle/>
          <a:p>
            <a:r>
              <a:rPr lang="en-US" dirty="0" smtClean="0"/>
              <a:t>Power </a:t>
            </a:r>
            <a:r>
              <a:rPr lang="en-US" dirty="0"/>
              <a:t>=</a:t>
            </a:r>
            <a:r>
              <a:rPr lang="en-US" dirty="0" smtClean="0"/>
              <a:t> Current * Potential</a:t>
            </a:r>
          </a:p>
          <a:p>
            <a:r>
              <a:rPr lang="en-US" dirty="0" smtClean="0"/>
              <a:t>P = I*V</a:t>
            </a:r>
            <a:endParaRPr lang="en-US" dirty="0"/>
          </a:p>
        </p:txBody>
      </p:sp>
    </p:spTree>
    <p:extLst>
      <p:ext uri="{BB962C8B-B14F-4D97-AF65-F5344CB8AC3E}">
        <p14:creationId xmlns:p14="http://schemas.microsoft.com/office/powerpoint/2010/main" val="260760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Learning objectives</a:t>
            </a:r>
            <a:endParaRPr lang="en-US" dirty="0"/>
          </a:p>
        </p:txBody>
      </p:sp>
      <p:sp>
        <p:nvSpPr>
          <p:cNvPr id="3" name="Content Placeholder 2"/>
          <p:cNvSpPr>
            <a:spLocks noGrp="1"/>
          </p:cNvSpPr>
          <p:nvPr>
            <p:ph idx="1"/>
          </p:nvPr>
        </p:nvSpPr>
        <p:spPr>
          <a:xfrm>
            <a:off x="431150" y="1224148"/>
            <a:ext cx="8229600" cy="5151251"/>
          </a:xfrm>
        </p:spPr>
        <p:txBody>
          <a:bodyPr>
            <a:normAutofit fontScale="92500"/>
          </a:bodyPr>
          <a:lstStyle/>
          <a:p>
            <a:pPr marL="0" indent="0">
              <a:buNone/>
            </a:pPr>
            <a:r>
              <a:rPr lang="en-US" dirty="0" smtClean="0"/>
              <a:t>At the end of today’s demonstration, you should </a:t>
            </a:r>
            <a:r>
              <a:rPr lang="en-US" dirty="0"/>
              <a:t>be able to:</a:t>
            </a:r>
          </a:p>
          <a:p>
            <a:pPr lvl="0"/>
            <a:r>
              <a:rPr lang="en-US" b="1" dirty="0"/>
              <a:t>communicate</a:t>
            </a:r>
            <a:r>
              <a:rPr lang="en-US" dirty="0"/>
              <a:t> how a dye-sensitized solar cell (DSSC) converts light waves into electricity</a:t>
            </a:r>
          </a:p>
          <a:p>
            <a:pPr lvl="0"/>
            <a:r>
              <a:rPr lang="en-US" b="1" dirty="0"/>
              <a:t>design</a:t>
            </a:r>
            <a:r>
              <a:rPr lang="en-US" dirty="0"/>
              <a:t> and </a:t>
            </a:r>
            <a:r>
              <a:rPr lang="en-US" b="1" dirty="0"/>
              <a:t>build </a:t>
            </a:r>
            <a:r>
              <a:rPr lang="en-US" dirty="0"/>
              <a:t>a dye-sensitized solar cell from basic components and blackberry juice dye</a:t>
            </a:r>
          </a:p>
          <a:p>
            <a:pPr lvl="0"/>
            <a:r>
              <a:rPr lang="en-US" b="1" dirty="0"/>
              <a:t>refine</a:t>
            </a:r>
            <a:r>
              <a:rPr lang="en-US" dirty="0"/>
              <a:t> their solar cell design through the comparison of various fruit dyes</a:t>
            </a:r>
          </a:p>
          <a:p>
            <a:pPr lvl="0"/>
            <a:r>
              <a:rPr lang="en-US" b="1" dirty="0"/>
              <a:t>evaluate</a:t>
            </a:r>
            <a:r>
              <a:rPr lang="en-US" dirty="0"/>
              <a:t> a dye-sensitized solar cell’s performance in comparison to a silicon solar cell</a:t>
            </a:r>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85012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lstStyle/>
          <a:p>
            <a:r>
              <a:rPr lang="en-US" dirty="0" smtClean="0"/>
              <a:t>What is a solar cell?</a:t>
            </a:r>
            <a:endParaRPr lang="en-US" dirty="0"/>
          </a:p>
        </p:txBody>
      </p:sp>
      <p:sp>
        <p:nvSpPr>
          <p:cNvPr id="13" name="Rectangle 4"/>
          <p:cNvSpPr>
            <a:spLocks noChangeArrowheads="1"/>
          </p:cNvSpPr>
          <p:nvPr/>
        </p:nvSpPr>
        <p:spPr bwMode="auto">
          <a:xfrm>
            <a:off x="673099" y="4991099"/>
            <a:ext cx="12814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143000" y="5575986"/>
            <a:ext cx="6858000" cy="1077218"/>
          </a:xfrm>
          <a:prstGeom prst="rect">
            <a:avLst/>
          </a:prstGeom>
        </p:spPr>
        <p:txBody>
          <a:bodyPr wrap="square">
            <a:spAutoFit/>
          </a:bodyPr>
          <a:lstStyle/>
          <a:p>
            <a:pPr algn="ctr"/>
            <a:r>
              <a:rPr lang="en-US" sz="3200" dirty="0">
                <a:latin typeface="Calibri" panose="020F0502020204030204" pitchFamily="34" charset="0"/>
                <a:ea typeface="Calibri" panose="020F0502020204030204" pitchFamily="34" charset="0"/>
              </a:rPr>
              <a:t>A solar cell is </a:t>
            </a:r>
            <a:r>
              <a:rPr lang="en-US" sz="3200" dirty="0" smtClean="0">
                <a:latin typeface="Calibri" panose="020F0502020204030204" pitchFamily="34" charset="0"/>
                <a:ea typeface="Calibri" panose="020F0502020204030204" pitchFamily="34" charset="0"/>
              </a:rPr>
              <a:t>a device that collects </a:t>
            </a:r>
            <a:r>
              <a:rPr lang="en-US" sz="3200" dirty="0">
                <a:latin typeface="Calibri" panose="020F0502020204030204" pitchFamily="34" charset="0"/>
                <a:ea typeface="Calibri" panose="020F0502020204030204" pitchFamily="34" charset="0"/>
              </a:rPr>
              <a:t>solar energy and converts it </a:t>
            </a:r>
            <a:r>
              <a:rPr lang="en-US" sz="3200" dirty="0" smtClean="0">
                <a:latin typeface="Calibri" panose="020F0502020204030204" pitchFamily="34" charset="0"/>
                <a:ea typeface="Calibri" panose="020F0502020204030204" pitchFamily="34" charset="0"/>
              </a:rPr>
              <a:t>into electricity</a:t>
            </a:r>
            <a:endParaRPr lang="en-US" sz="3200" b="1" dirty="0"/>
          </a:p>
        </p:txBody>
      </p:sp>
      <p:pic>
        <p:nvPicPr>
          <p:cNvPr id="7" name="Picture 2" descr="https://upload.wikimedia.org/wikipedia/commons/f/f4/Leaf_1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961" y="1724544"/>
            <a:ext cx="4704078" cy="35280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9430" y="139484"/>
            <a:ext cx="3325142" cy="584775"/>
          </a:xfrm>
          <a:prstGeom prst="rect">
            <a:avLst/>
          </a:prstGeom>
        </p:spPr>
        <p:txBody>
          <a:bodyPr wrap="none">
            <a:spAutoFit/>
          </a:bodyPr>
          <a:lstStyle/>
          <a:p>
            <a:pPr algn="ctr"/>
            <a:r>
              <a:rPr lang="en-US" sz="3200" u="sng" dirty="0"/>
              <a:t>THINK-PAIR-SHARE</a:t>
            </a:r>
          </a:p>
        </p:txBody>
      </p:sp>
    </p:spTree>
    <p:extLst>
      <p:ext uri="{BB962C8B-B14F-4D97-AF65-F5344CB8AC3E}">
        <p14:creationId xmlns:p14="http://schemas.microsoft.com/office/powerpoint/2010/main" val="94573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099" y="1645962"/>
            <a:ext cx="7883072" cy="4647426"/>
          </a:xfrm>
          <a:prstGeom prst="rect">
            <a:avLst/>
          </a:prstGeom>
          <a:noFill/>
        </p:spPr>
        <p:txBody>
          <a:bodyPr wrap="square" rtlCol="0">
            <a:spAutoFit/>
          </a:bodyPr>
          <a:lstStyle/>
          <a:p>
            <a:endParaRPr lang="en-US" sz="1600" b="1" dirty="0" smtClean="0"/>
          </a:p>
          <a:p>
            <a:pPr marL="742950" indent="-742950">
              <a:buFont typeface="+mj-lt"/>
              <a:buAutoNum type="arabicPeriod"/>
            </a:pPr>
            <a:r>
              <a:rPr lang="en-US" sz="4000" b="1" dirty="0" smtClean="0"/>
              <a:t>Absorption </a:t>
            </a:r>
            <a:r>
              <a:rPr lang="en-US" sz="4000" dirty="0" smtClean="0"/>
              <a:t>of light</a:t>
            </a:r>
          </a:p>
          <a:p>
            <a:pPr marL="742950" indent="-742950">
              <a:buFont typeface="+mj-lt"/>
              <a:buAutoNum type="arabicPeriod"/>
            </a:pPr>
            <a:endParaRPr lang="en-US" sz="4000" dirty="0" smtClean="0"/>
          </a:p>
          <a:p>
            <a:pPr marL="742950" indent="-742950">
              <a:buFont typeface="+mj-lt"/>
              <a:buAutoNum type="arabicPeriod"/>
            </a:pPr>
            <a:r>
              <a:rPr lang="en-US" sz="4000" b="1" dirty="0" smtClean="0"/>
              <a:t>Conversion </a:t>
            </a:r>
            <a:r>
              <a:rPr lang="en-US" sz="4000" dirty="0" smtClean="0"/>
              <a:t>of light into moving electrons (we call </a:t>
            </a:r>
            <a:r>
              <a:rPr lang="en-US" sz="4000" dirty="0"/>
              <a:t>this </a:t>
            </a:r>
            <a:r>
              <a:rPr lang="en-US" sz="4000" cap="small" dirty="0" smtClean="0">
                <a:solidFill>
                  <a:srgbClr val="FFC000"/>
                </a:solidFill>
              </a:rPr>
              <a:t>electricity</a:t>
            </a:r>
            <a:r>
              <a:rPr lang="en-US" sz="4000" dirty="0" smtClean="0"/>
              <a:t>!)</a:t>
            </a:r>
          </a:p>
          <a:p>
            <a:pPr marL="742950" indent="-742950">
              <a:buFont typeface="+mj-lt"/>
              <a:buAutoNum type="arabicPeriod"/>
            </a:pPr>
            <a:endParaRPr lang="en-US" sz="4000" dirty="0" smtClean="0"/>
          </a:p>
          <a:p>
            <a:pPr marL="742950" indent="-742950">
              <a:buFont typeface="+mj-lt"/>
              <a:buAutoNum type="arabicPeriod"/>
            </a:pPr>
            <a:r>
              <a:rPr lang="en-US" sz="4000" b="1" dirty="0" smtClean="0"/>
              <a:t>Collection </a:t>
            </a:r>
            <a:r>
              <a:rPr lang="en-US" sz="4000" dirty="0" smtClean="0"/>
              <a:t>of </a:t>
            </a:r>
            <a:r>
              <a:rPr lang="en-US" sz="4000" cap="small" dirty="0">
                <a:solidFill>
                  <a:srgbClr val="FFC000"/>
                </a:solidFill>
              </a:rPr>
              <a:t>electricity</a:t>
            </a:r>
            <a:r>
              <a:rPr lang="en-US" sz="4000" dirty="0" smtClean="0"/>
              <a:t> to power our world</a:t>
            </a:r>
            <a:endParaRPr lang="en-US" sz="4000" dirty="0"/>
          </a:p>
        </p:txBody>
      </p:sp>
      <p:sp>
        <p:nvSpPr>
          <p:cNvPr id="13" name="Rectangle 4"/>
          <p:cNvSpPr>
            <a:spLocks noChangeArrowheads="1"/>
          </p:cNvSpPr>
          <p:nvPr/>
        </p:nvSpPr>
        <p:spPr bwMode="auto">
          <a:xfrm>
            <a:off x="673099" y="4991099"/>
            <a:ext cx="12814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Title 4"/>
          <p:cNvSpPr>
            <a:spLocks noGrp="1"/>
          </p:cNvSpPr>
          <p:nvPr>
            <p:ph type="title"/>
          </p:nvPr>
        </p:nvSpPr>
        <p:spPr>
          <a:xfrm>
            <a:off x="457200" y="502962"/>
            <a:ext cx="8229600" cy="1143000"/>
          </a:xfrm>
        </p:spPr>
        <p:txBody>
          <a:bodyPr>
            <a:normAutofit fontScale="90000"/>
          </a:bodyPr>
          <a:lstStyle/>
          <a:p>
            <a:r>
              <a:rPr lang="en-US" b="1" dirty="0"/>
              <a:t>We can break down what solar cells do into </a:t>
            </a:r>
            <a:r>
              <a:rPr lang="en-US" b="1" dirty="0" smtClean="0"/>
              <a:t>three steps:</a:t>
            </a:r>
            <a:endParaRPr lang="en-US" dirty="0"/>
          </a:p>
        </p:txBody>
      </p:sp>
    </p:spTree>
    <p:extLst>
      <p:ext uri="{BB962C8B-B14F-4D97-AF65-F5344CB8AC3E}">
        <p14:creationId xmlns:p14="http://schemas.microsoft.com/office/powerpoint/2010/main" val="27953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82037" y="1163121"/>
            <a:ext cx="2987155" cy="2227564"/>
          </a:xfrm>
          <a:prstGeom prst="rect">
            <a:avLst/>
          </a:prstGeom>
        </p:spPr>
      </p:pic>
      <p:pic>
        <p:nvPicPr>
          <p:cNvPr id="5" name="Picture 4"/>
          <p:cNvPicPr>
            <a:picLocks noChangeAspect="1"/>
          </p:cNvPicPr>
          <p:nvPr/>
        </p:nvPicPr>
        <p:blipFill rotWithShape="1">
          <a:blip r:embed="rId4"/>
          <a:srcRect t="12644"/>
          <a:stretch/>
        </p:blipFill>
        <p:spPr>
          <a:xfrm>
            <a:off x="5377661" y="3912605"/>
            <a:ext cx="3367531" cy="1959252"/>
          </a:xfrm>
          <a:prstGeom prst="rect">
            <a:avLst/>
          </a:prstGeom>
        </p:spPr>
      </p:pic>
      <p:pic>
        <p:nvPicPr>
          <p:cNvPr id="6" name="Picture 5" descr="Screen Shot 2013-01-11 at 2.40.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75" y="1639521"/>
            <a:ext cx="4752564" cy="3585365"/>
          </a:xfrm>
          <a:prstGeom prst="rect">
            <a:avLst/>
          </a:prstGeom>
        </p:spPr>
      </p:pic>
      <p:sp>
        <p:nvSpPr>
          <p:cNvPr id="7" name="Title 1"/>
          <p:cNvSpPr txBox="1">
            <a:spLocks/>
          </p:cNvSpPr>
          <p:nvPr/>
        </p:nvSpPr>
        <p:spPr>
          <a:xfrm>
            <a:off x="1030238" y="6044094"/>
            <a:ext cx="7083524" cy="7117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u="sng" dirty="0" smtClean="0"/>
              <a:t>silicon</a:t>
            </a:r>
            <a:r>
              <a:rPr lang="en-US" sz="3200" dirty="0" smtClean="0"/>
              <a:t> solar cells vs. </a:t>
            </a:r>
            <a:r>
              <a:rPr lang="en-US" sz="3200" u="sng" dirty="0" smtClean="0"/>
              <a:t>organic</a:t>
            </a:r>
            <a:r>
              <a:rPr lang="en-US" sz="3200" dirty="0" smtClean="0"/>
              <a:t> solar cells</a:t>
            </a:r>
            <a:endParaRPr lang="en-US" sz="3200" dirty="0"/>
          </a:p>
        </p:txBody>
      </p:sp>
      <p:sp>
        <p:nvSpPr>
          <p:cNvPr id="12"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What do solar cells look like?</a:t>
            </a:r>
            <a:endParaRPr lang="en-US" dirty="0"/>
          </a:p>
        </p:txBody>
      </p:sp>
      <p:grpSp>
        <p:nvGrpSpPr>
          <p:cNvPr id="11" name="Group 10"/>
          <p:cNvGrpSpPr/>
          <p:nvPr/>
        </p:nvGrpSpPr>
        <p:grpSpPr>
          <a:xfrm>
            <a:off x="218975" y="3136900"/>
            <a:ext cx="4999171" cy="2565680"/>
            <a:chOff x="218975" y="3136900"/>
            <a:chExt cx="4999171" cy="2565680"/>
          </a:xfrm>
        </p:grpSpPr>
        <p:sp>
          <p:nvSpPr>
            <p:cNvPr id="2" name="TextBox 1"/>
            <p:cNvSpPr txBox="1"/>
            <p:nvPr/>
          </p:nvSpPr>
          <p:spPr>
            <a:xfrm>
              <a:off x="218975" y="5302470"/>
              <a:ext cx="3744551" cy="400110"/>
            </a:xfrm>
            <a:prstGeom prst="rect">
              <a:avLst/>
            </a:prstGeom>
            <a:noFill/>
          </p:spPr>
          <p:txBody>
            <a:bodyPr wrap="none" rtlCol="0">
              <a:spAutoFit/>
            </a:bodyPr>
            <a:lstStyle/>
            <a:p>
              <a:r>
                <a:rPr lang="en-US" sz="2000" b="1" dirty="0" smtClean="0"/>
                <a:t>These are solar panels at </a:t>
              </a:r>
              <a:r>
                <a:rPr lang="en-US" sz="2000" b="1" dirty="0" smtClean="0"/>
                <a:t>Caltech!</a:t>
              </a:r>
              <a:endParaRPr lang="en-US" sz="2000" b="1" dirty="0"/>
            </a:p>
          </p:txBody>
        </p:sp>
        <p:sp>
          <p:nvSpPr>
            <p:cNvPr id="3" name="Curved Right Arrow 2"/>
            <p:cNvSpPr/>
            <p:nvPr/>
          </p:nvSpPr>
          <p:spPr>
            <a:xfrm flipH="1" flipV="1">
              <a:off x="4214846" y="3136900"/>
              <a:ext cx="1003300" cy="2481237"/>
            </a:xfrm>
            <a:prstGeom prst="curvedRight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874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an </a:t>
            </a:r>
            <a:r>
              <a:rPr lang="en-US" u="sng" dirty="0" smtClean="0"/>
              <a:t>organic</a:t>
            </a:r>
            <a:r>
              <a:rPr lang="en-US" dirty="0" smtClean="0"/>
              <a:t> solar cell work?</a:t>
            </a:r>
            <a:endParaRPr lang="en-US" dirty="0"/>
          </a:p>
        </p:txBody>
      </p:sp>
      <p:sp>
        <p:nvSpPr>
          <p:cNvPr id="3" name="Content Placeholder 2"/>
          <p:cNvSpPr>
            <a:spLocks noGrp="1"/>
          </p:cNvSpPr>
          <p:nvPr>
            <p:ph idx="1"/>
          </p:nvPr>
        </p:nvSpPr>
        <p:spPr>
          <a:xfrm>
            <a:off x="457200" y="1600200"/>
            <a:ext cx="8686800" cy="4525963"/>
          </a:xfrm>
        </p:spPr>
        <p:txBody>
          <a:bodyPr/>
          <a:lstStyle/>
          <a:p>
            <a:pPr marL="0" indent="0">
              <a:buNone/>
            </a:pPr>
            <a:r>
              <a:rPr lang="en-US" dirty="0" smtClean="0"/>
              <a:t>Just like in silicon solar cells, we </a:t>
            </a:r>
            <a:r>
              <a:rPr lang="en-US" dirty="0" smtClean="0"/>
              <a:t>need to do three things:</a:t>
            </a:r>
          </a:p>
          <a:p>
            <a:r>
              <a:rPr lang="en-US" dirty="0" smtClean="0"/>
              <a:t>ABSORB light</a:t>
            </a:r>
          </a:p>
          <a:p>
            <a:pPr marL="0" indent="0">
              <a:buNone/>
            </a:pPr>
            <a:endParaRPr lang="en-US" dirty="0" smtClean="0"/>
          </a:p>
          <a:p>
            <a:r>
              <a:rPr lang="en-US" dirty="0" smtClean="0"/>
              <a:t>CONVERT light into electrons (</a:t>
            </a:r>
            <a:r>
              <a:rPr lang="en-US" cap="small" dirty="0" smtClean="0">
                <a:solidFill>
                  <a:srgbClr val="FFC000"/>
                </a:solidFill>
              </a:rPr>
              <a:t>electricity!</a:t>
            </a:r>
            <a:r>
              <a:rPr lang="en-US" dirty="0" smtClean="0"/>
              <a:t>)</a:t>
            </a:r>
          </a:p>
          <a:p>
            <a:endParaRPr lang="en-US" dirty="0" smtClean="0"/>
          </a:p>
          <a:p>
            <a:r>
              <a:rPr lang="en-US" dirty="0" smtClean="0"/>
              <a:t>COLLECT the electricity to power our world</a:t>
            </a:r>
            <a:endParaRPr lang="en-US" dirty="0"/>
          </a:p>
        </p:txBody>
      </p:sp>
    </p:spTree>
    <p:extLst>
      <p:ext uri="{BB962C8B-B14F-4D97-AF65-F5344CB8AC3E}">
        <p14:creationId xmlns:p14="http://schemas.microsoft.com/office/powerpoint/2010/main" val="34827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
            <a:ext cx="8686800" cy="5922963"/>
          </a:xfrm>
        </p:spPr>
        <p:txBody>
          <a:bodyPr/>
          <a:lstStyle/>
          <a:p>
            <a:pPr marL="0" indent="0">
              <a:buNone/>
            </a:pPr>
            <a:r>
              <a:rPr lang="en-US" dirty="0" smtClean="0"/>
              <a:t>We need to do three things:</a:t>
            </a:r>
          </a:p>
          <a:p>
            <a:r>
              <a:rPr lang="en-US" sz="3600" b="1" dirty="0" smtClean="0">
                <a:solidFill>
                  <a:srgbClr val="7030A0"/>
                </a:solidFill>
              </a:rPr>
              <a:t>ABSORB light</a:t>
            </a:r>
          </a:p>
        </p:txBody>
      </p:sp>
      <p:grpSp>
        <p:nvGrpSpPr>
          <p:cNvPr id="8" name="Group 7"/>
          <p:cNvGrpSpPr/>
          <p:nvPr/>
        </p:nvGrpSpPr>
        <p:grpSpPr>
          <a:xfrm>
            <a:off x="5118100" y="2032000"/>
            <a:ext cx="2743200" cy="2971800"/>
            <a:chOff x="4737100" y="1879600"/>
            <a:chExt cx="2743200" cy="2971800"/>
          </a:xfrm>
          <a:effectLst>
            <a:outerShdw blurRad="76200" dir="18900000" sy="23000" kx="-1200000" algn="bl" rotWithShape="0">
              <a:prstClr val="black">
                <a:alpha val="20000"/>
              </a:prstClr>
            </a:outerShdw>
          </a:effectLst>
        </p:grpSpPr>
        <p:sp>
          <p:nvSpPr>
            <p:cNvPr id="6" name="Rectangle 5"/>
            <p:cNvSpPr/>
            <p:nvPr/>
          </p:nvSpPr>
          <p:spPr>
            <a:xfrm>
              <a:off x="4737100" y="1879600"/>
              <a:ext cx="2743200" cy="2971800"/>
            </a:xfrm>
            <a:prstGeom prst="rect">
              <a:avLst/>
            </a:prstGeom>
            <a:solidFill>
              <a:schemeClr val="bg1">
                <a:lumMod val="85000"/>
              </a:schemeClr>
            </a:solidFill>
            <a:ln>
              <a:solidFill>
                <a:schemeClr val="tx1"/>
              </a:solidFill>
            </a:ln>
            <a:scene3d>
              <a:camera prst="obliqueTop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37100" y="2400300"/>
              <a:ext cx="2743200" cy="24511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p:cNvSpPr txBox="1"/>
          <p:nvPr/>
        </p:nvSpPr>
        <p:spPr>
          <a:xfrm>
            <a:off x="201478" y="2362200"/>
            <a:ext cx="4916622" cy="3046988"/>
          </a:xfrm>
          <a:prstGeom prst="rect">
            <a:avLst/>
          </a:prstGeom>
          <a:noFill/>
        </p:spPr>
        <p:txBody>
          <a:bodyPr wrap="square" rtlCol="0">
            <a:spAutoFit/>
          </a:bodyPr>
          <a:lstStyle/>
          <a:p>
            <a:pPr algn="ctr"/>
            <a:r>
              <a:rPr lang="en-US" sz="3200" dirty="0" smtClean="0"/>
              <a:t>This slide is coated in white material</a:t>
            </a:r>
            <a:r>
              <a:rPr lang="en-US" sz="3200" dirty="0" smtClean="0"/>
              <a:t>.</a:t>
            </a:r>
          </a:p>
          <a:p>
            <a:pPr algn="ctr"/>
            <a:endParaRPr lang="en-US" sz="3200" dirty="0" smtClean="0"/>
          </a:p>
          <a:p>
            <a:pPr algn="ctr"/>
            <a:r>
              <a:rPr lang="en-US" sz="3200" u="sng" dirty="0" smtClean="0"/>
              <a:t>THINK-PAIR-SHARE</a:t>
            </a:r>
          </a:p>
          <a:p>
            <a:pPr algn="ctr"/>
            <a:r>
              <a:rPr lang="en-US" sz="3200" dirty="0" smtClean="0"/>
              <a:t>Does white material </a:t>
            </a:r>
            <a:r>
              <a:rPr lang="en-US" sz="3200" b="1" dirty="0" smtClean="0">
                <a:solidFill>
                  <a:srgbClr val="7030A0"/>
                </a:solidFill>
              </a:rPr>
              <a:t>absorb</a:t>
            </a:r>
            <a:r>
              <a:rPr lang="en-US" sz="3200" dirty="0" smtClean="0">
                <a:solidFill>
                  <a:srgbClr val="7030A0"/>
                </a:solidFill>
              </a:rPr>
              <a:t> </a:t>
            </a:r>
            <a:r>
              <a:rPr lang="en-US" sz="3200" dirty="0" smtClean="0"/>
              <a:t>light or </a:t>
            </a:r>
            <a:r>
              <a:rPr lang="en-US" sz="3200" b="1" dirty="0" smtClean="0">
                <a:solidFill>
                  <a:schemeClr val="accent6">
                    <a:lumMod val="75000"/>
                  </a:schemeClr>
                </a:solidFill>
              </a:rPr>
              <a:t>reflect </a:t>
            </a:r>
            <a:r>
              <a:rPr lang="en-US" sz="3200" dirty="0" smtClean="0"/>
              <a:t>light?</a:t>
            </a:r>
            <a:endParaRPr lang="en-US" sz="3200" b="1" dirty="0"/>
          </a:p>
        </p:txBody>
      </p:sp>
      <p:sp>
        <p:nvSpPr>
          <p:cNvPr id="10" name="Curved Down Arrow 9"/>
          <p:cNvSpPr/>
          <p:nvPr/>
        </p:nvSpPr>
        <p:spPr>
          <a:xfrm>
            <a:off x="2641600" y="1485900"/>
            <a:ext cx="3492500" cy="914400"/>
          </a:xfrm>
          <a:prstGeom prst="curvedDownArrow">
            <a:avLst>
              <a:gd name="adj1" fmla="val 25000"/>
              <a:gd name="adj2" fmla="val 66800"/>
              <a:gd name="adj3" fmla="val 33333"/>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00000"/>
              </a:solidFill>
            </a:endParaRPr>
          </a:p>
        </p:txBody>
      </p:sp>
      <p:sp>
        <p:nvSpPr>
          <p:cNvPr id="11" name="TextBox 10"/>
          <p:cNvSpPr txBox="1"/>
          <p:nvPr/>
        </p:nvSpPr>
        <p:spPr>
          <a:xfrm>
            <a:off x="581914" y="5587554"/>
            <a:ext cx="7980173" cy="1077218"/>
          </a:xfrm>
          <a:prstGeom prst="rect">
            <a:avLst/>
          </a:prstGeom>
          <a:noFill/>
        </p:spPr>
        <p:txBody>
          <a:bodyPr wrap="square" rtlCol="0">
            <a:spAutoFit/>
          </a:bodyPr>
          <a:lstStyle/>
          <a:p>
            <a:pPr algn="ctr"/>
            <a:r>
              <a:rPr lang="en-US" sz="3200" dirty="0" smtClean="0"/>
              <a:t>WHITE material </a:t>
            </a:r>
            <a:r>
              <a:rPr lang="en-US" sz="3200" b="1" dirty="0" smtClean="0">
                <a:solidFill>
                  <a:schemeClr val="accent6">
                    <a:lumMod val="75000"/>
                  </a:schemeClr>
                </a:solidFill>
              </a:rPr>
              <a:t>reflects </a:t>
            </a:r>
            <a:r>
              <a:rPr lang="en-US" sz="3200" dirty="0" smtClean="0"/>
              <a:t>light.</a:t>
            </a:r>
          </a:p>
          <a:p>
            <a:pPr algn="ctr"/>
            <a:r>
              <a:rPr lang="en-US" sz="3200" b="1" dirty="0"/>
              <a:t>This slide is NO good for a solar cell!</a:t>
            </a:r>
            <a:endParaRPr lang="en-US" sz="3200" b="1" dirty="0"/>
          </a:p>
        </p:txBody>
      </p:sp>
    </p:spTree>
    <p:extLst>
      <p:ext uri="{BB962C8B-B14F-4D97-AF65-F5344CB8AC3E}">
        <p14:creationId xmlns:p14="http://schemas.microsoft.com/office/powerpoint/2010/main" val="41473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wipe(left)">
                                      <p:cBhvr>
                                        <p:cTn id="18" dur="5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animBg="1"/>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
            <a:ext cx="8686800" cy="5922963"/>
          </a:xfrm>
        </p:spPr>
        <p:txBody>
          <a:bodyPr/>
          <a:lstStyle/>
          <a:p>
            <a:pPr marL="0" indent="0">
              <a:buNone/>
            </a:pPr>
            <a:r>
              <a:rPr lang="en-US" dirty="0" smtClean="0"/>
              <a:t>We need to do three things:</a:t>
            </a:r>
          </a:p>
          <a:p>
            <a:r>
              <a:rPr lang="en-US" sz="3600" b="1" dirty="0" smtClean="0">
                <a:solidFill>
                  <a:srgbClr val="7030A0"/>
                </a:solidFill>
              </a:rPr>
              <a:t>ABSORB light</a:t>
            </a:r>
          </a:p>
        </p:txBody>
      </p:sp>
      <p:sp>
        <p:nvSpPr>
          <p:cNvPr id="6" name="Rectangle 5"/>
          <p:cNvSpPr/>
          <p:nvPr/>
        </p:nvSpPr>
        <p:spPr>
          <a:xfrm>
            <a:off x="5118100" y="2032000"/>
            <a:ext cx="2743200" cy="2971800"/>
          </a:xfrm>
          <a:prstGeom prst="rect">
            <a:avLst/>
          </a:prstGeom>
          <a:solidFill>
            <a:schemeClr val="bg1">
              <a:lumMod val="85000"/>
            </a:schemeClr>
          </a:solidFill>
          <a:ln>
            <a:solidFill>
              <a:schemeClr val="tx1"/>
            </a:solidFill>
          </a:ln>
          <a:effectLst>
            <a:outerShdw blurRad="76200" dir="18900000" sy="23000" kx="-1200000" algn="bl" rotWithShape="0">
              <a:prstClr val="black">
                <a:alpha val="20000"/>
              </a:prstClr>
            </a:outerShdw>
          </a:effectLst>
          <a:scene3d>
            <a:camera prst="obliqueTop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118100" y="2552700"/>
            <a:ext cx="2743200" cy="24511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82973" y="2362200"/>
            <a:ext cx="3317068" cy="2308324"/>
          </a:xfrm>
          <a:prstGeom prst="rect">
            <a:avLst/>
          </a:prstGeom>
          <a:noFill/>
        </p:spPr>
        <p:txBody>
          <a:bodyPr wrap="square" rtlCol="0">
            <a:spAutoFit/>
          </a:bodyPr>
          <a:lstStyle/>
          <a:p>
            <a:pPr algn="ctr"/>
            <a:r>
              <a:rPr lang="en-US" sz="3600" dirty="0" smtClean="0"/>
              <a:t>We can make this slide </a:t>
            </a:r>
            <a:r>
              <a:rPr lang="en-US" sz="3600" b="1" dirty="0" smtClean="0">
                <a:solidFill>
                  <a:srgbClr val="7030A0"/>
                </a:solidFill>
              </a:rPr>
              <a:t>absorb</a:t>
            </a:r>
            <a:r>
              <a:rPr lang="en-US" sz="3600" dirty="0" smtClean="0">
                <a:solidFill>
                  <a:srgbClr val="7030A0"/>
                </a:solidFill>
              </a:rPr>
              <a:t> </a:t>
            </a:r>
            <a:r>
              <a:rPr lang="en-US" sz="3600" dirty="0" smtClean="0"/>
              <a:t>light by adding a </a:t>
            </a:r>
            <a:r>
              <a:rPr lang="en-US" sz="3600" dirty="0" smtClean="0">
                <a:solidFill>
                  <a:srgbClr val="7030A0"/>
                </a:solidFill>
              </a:rPr>
              <a:t>DYE </a:t>
            </a:r>
            <a:r>
              <a:rPr lang="en-US" sz="3600" dirty="0" smtClean="0"/>
              <a:t>to it.</a:t>
            </a:r>
            <a:endParaRPr lang="en-US" sz="3600" b="1" dirty="0"/>
          </a:p>
        </p:txBody>
      </p:sp>
      <p:sp>
        <p:nvSpPr>
          <p:cNvPr id="11" name="TextBox 10"/>
          <p:cNvSpPr txBox="1"/>
          <p:nvPr/>
        </p:nvSpPr>
        <p:spPr>
          <a:xfrm>
            <a:off x="396176" y="5587554"/>
            <a:ext cx="8351648" cy="707886"/>
          </a:xfrm>
          <a:prstGeom prst="rect">
            <a:avLst/>
          </a:prstGeom>
          <a:noFill/>
        </p:spPr>
        <p:txBody>
          <a:bodyPr wrap="square" rtlCol="0">
            <a:spAutoFit/>
          </a:bodyPr>
          <a:lstStyle/>
          <a:p>
            <a:pPr algn="ctr"/>
            <a:r>
              <a:rPr lang="en-US" sz="4000" dirty="0" smtClean="0"/>
              <a:t>Today our dye will be </a:t>
            </a:r>
            <a:r>
              <a:rPr lang="en-US" sz="4000" b="1" cap="small" dirty="0" smtClean="0">
                <a:solidFill>
                  <a:srgbClr val="7030A0"/>
                </a:solidFill>
              </a:rPr>
              <a:t>blackberry </a:t>
            </a:r>
            <a:r>
              <a:rPr lang="en-US" sz="4000" b="1" cap="small" dirty="0" smtClean="0">
                <a:solidFill>
                  <a:srgbClr val="7030A0"/>
                </a:solidFill>
              </a:rPr>
              <a:t>juice</a:t>
            </a:r>
            <a:r>
              <a:rPr lang="en-US" sz="4000" dirty="0" smtClean="0"/>
              <a:t>!</a:t>
            </a:r>
            <a:endParaRPr lang="en-US" sz="4000" b="1" dirty="0"/>
          </a:p>
        </p:txBody>
      </p:sp>
    </p:spTree>
    <p:extLst>
      <p:ext uri="{BB962C8B-B14F-4D97-AF65-F5344CB8AC3E}">
        <p14:creationId xmlns:p14="http://schemas.microsoft.com/office/powerpoint/2010/main" val="23391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7"/>
                                        </p:tgtEl>
                                        <p:attrNameLst>
                                          <p:attrName>fillcolor</p:attrName>
                                        </p:attrNameLst>
                                      </p:cBhvr>
                                      <p:to>
                                        <a:srgbClr val="7030A0"/>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86"/>
            <a:ext cx="8686800" cy="5986678"/>
          </a:xfrm>
        </p:spPr>
        <p:txBody>
          <a:bodyPr/>
          <a:lstStyle/>
          <a:p>
            <a:pPr marL="0" indent="0">
              <a:buNone/>
            </a:pPr>
            <a:r>
              <a:rPr lang="en-US" dirty="0" smtClean="0"/>
              <a:t>So far we have </a:t>
            </a:r>
            <a:r>
              <a:rPr lang="en-US" dirty="0" smtClean="0">
                <a:solidFill>
                  <a:srgbClr val="7030A0"/>
                </a:solidFill>
              </a:rPr>
              <a:t>ABSORBED</a:t>
            </a:r>
            <a:r>
              <a:rPr lang="en-US" dirty="0" smtClean="0"/>
              <a:t> light. Now we need to</a:t>
            </a:r>
          </a:p>
          <a:p>
            <a:r>
              <a:rPr lang="en-US" b="1" dirty="0" smtClean="0">
                <a:solidFill>
                  <a:srgbClr val="FFC000"/>
                </a:solidFill>
              </a:rPr>
              <a:t>CONVERT</a:t>
            </a:r>
            <a:r>
              <a:rPr lang="en-US" dirty="0" smtClean="0"/>
              <a:t> light into electrons (</a:t>
            </a:r>
            <a:r>
              <a:rPr lang="en-US" cap="small" dirty="0" smtClean="0">
                <a:solidFill>
                  <a:srgbClr val="FFC000"/>
                </a:solidFill>
              </a:rPr>
              <a:t>electricity!</a:t>
            </a:r>
            <a:r>
              <a:rPr lang="en-US" dirty="0" smtClean="0"/>
              <a:t>)</a:t>
            </a:r>
          </a:p>
          <a:p>
            <a:endParaRPr lang="en-US" dirty="0" smtClean="0"/>
          </a:p>
        </p:txBody>
      </p:sp>
      <p:grpSp>
        <p:nvGrpSpPr>
          <p:cNvPr id="5" name="Group 4"/>
          <p:cNvGrpSpPr/>
          <p:nvPr/>
        </p:nvGrpSpPr>
        <p:grpSpPr>
          <a:xfrm>
            <a:off x="5180094" y="1598047"/>
            <a:ext cx="2743200" cy="2971800"/>
            <a:chOff x="4737100" y="1879600"/>
            <a:chExt cx="2743200" cy="2971800"/>
          </a:xfrm>
          <a:effectLst>
            <a:outerShdw blurRad="76200" dir="18900000" sy="23000" kx="-1200000" algn="bl" rotWithShape="0">
              <a:prstClr val="black">
                <a:alpha val="20000"/>
              </a:prstClr>
            </a:outerShdw>
          </a:effectLst>
        </p:grpSpPr>
        <p:sp>
          <p:nvSpPr>
            <p:cNvPr id="6" name="Rectangle 5"/>
            <p:cNvSpPr/>
            <p:nvPr/>
          </p:nvSpPr>
          <p:spPr>
            <a:xfrm>
              <a:off x="4737100" y="1879600"/>
              <a:ext cx="2743200" cy="2971800"/>
            </a:xfrm>
            <a:prstGeom prst="rect">
              <a:avLst/>
            </a:prstGeom>
            <a:solidFill>
              <a:schemeClr val="bg1">
                <a:lumMod val="85000"/>
              </a:schemeClr>
            </a:solidFill>
            <a:ln>
              <a:solidFill>
                <a:schemeClr val="tx1"/>
              </a:solidFill>
            </a:ln>
            <a:scene3d>
              <a:camera prst="obliqueTopRight"/>
              <a:lightRig rig="threePt" dir="t"/>
            </a:scene3d>
            <a:sp3d>
              <a:bevelT w="63500" h="1016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737100" y="2400300"/>
              <a:ext cx="2743200" cy="24511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619932" y="1598047"/>
            <a:ext cx="4370522" cy="2862322"/>
          </a:xfrm>
          <a:prstGeom prst="rect">
            <a:avLst/>
          </a:prstGeom>
          <a:noFill/>
        </p:spPr>
        <p:txBody>
          <a:bodyPr wrap="square" rtlCol="0">
            <a:spAutoFit/>
          </a:bodyPr>
          <a:lstStyle/>
          <a:p>
            <a:pPr algn="ctr"/>
            <a:r>
              <a:rPr lang="en-US" sz="2800" dirty="0" smtClean="0"/>
              <a:t>Remember the white slide from before?</a:t>
            </a:r>
          </a:p>
          <a:p>
            <a:pPr algn="ctr"/>
            <a:endParaRPr lang="en-US" sz="2800" dirty="0"/>
          </a:p>
          <a:p>
            <a:pPr algn="ctr"/>
            <a:r>
              <a:rPr lang="en-US" sz="2800" dirty="0" smtClean="0"/>
              <a:t>That white material is </a:t>
            </a:r>
            <a:r>
              <a:rPr lang="en-US" sz="2800" dirty="0" smtClean="0"/>
              <a:t>special. </a:t>
            </a:r>
            <a:r>
              <a:rPr lang="en-US" sz="2800" dirty="0" smtClean="0"/>
              <a:t>It’s called</a:t>
            </a:r>
          </a:p>
          <a:p>
            <a:pPr algn="ctr"/>
            <a:r>
              <a:rPr lang="en-US" sz="4000" b="1" dirty="0" smtClean="0">
                <a:solidFill>
                  <a:schemeClr val="tx1">
                    <a:lumMod val="65000"/>
                    <a:lumOff val="35000"/>
                  </a:schemeClr>
                </a:solidFill>
              </a:rPr>
              <a:t>TITANIUM DIOXIDE</a:t>
            </a:r>
            <a:endParaRPr lang="en-US" sz="4000" b="1" dirty="0">
              <a:solidFill>
                <a:schemeClr val="tx1">
                  <a:lumMod val="65000"/>
                  <a:lumOff val="35000"/>
                </a:schemeClr>
              </a:solidFill>
            </a:endParaRPr>
          </a:p>
        </p:txBody>
      </p:sp>
      <p:sp>
        <p:nvSpPr>
          <p:cNvPr id="10" name="TextBox 9"/>
          <p:cNvSpPr txBox="1"/>
          <p:nvPr/>
        </p:nvSpPr>
        <p:spPr>
          <a:xfrm>
            <a:off x="1050048" y="4822517"/>
            <a:ext cx="7158306" cy="2031325"/>
          </a:xfrm>
          <a:prstGeom prst="rect">
            <a:avLst/>
          </a:prstGeom>
          <a:noFill/>
        </p:spPr>
        <p:txBody>
          <a:bodyPr wrap="none" rtlCol="0">
            <a:spAutoFit/>
          </a:bodyPr>
          <a:lstStyle/>
          <a:p>
            <a:r>
              <a:rPr lang="en-US" sz="4000" b="1" dirty="0" smtClean="0">
                <a:solidFill>
                  <a:schemeClr val="tx1">
                    <a:lumMod val="65000"/>
                    <a:lumOff val="35000"/>
                  </a:schemeClr>
                </a:solidFill>
              </a:rPr>
              <a:t>TITANIUM DIOXIDE </a:t>
            </a:r>
            <a:r>
              <a:rPr lang="en-US" sz="2800" dirty="0" smtClean="0"/>
              <a:t>is a </a:t>
            </a:r>
            <a:r>
              <a:rPr lang="en-US" sz="2800" u="sng" dirty="0" smtClean="0"/>
              <a:t>semiconductor</a:t>
            </a:r>
            <a:r>
              <a:rPr lang="en-US" sz="2800" dirty="0" smtClean="0"/>
              <a:t>.</a:t>
            </a:r>
          </a:p>
          <a:p>
            <a:r>
              <a:rPr lang="en-US" sz="2800" dirty="0" smtClean="0"/>
              <a:t>It automatically converts light into electrons</a:t>
            </a:r>
          </a:p>
          <a:p>
            <a:pPr algn="ctr"/>
            <a:r>
              <a:rPr lang="en-US" sz="4000" dirty="0" smtClean="0"/>
              <a:t>(</a:t>
            </a:r>
            <a:r>
              <a:rPr lang="en-US" sz="4000" cap="small" dirty="0" smtClean="0">
                <a:solidFill>
                  <a:srgbClr val="FFC000"/>
                </a:solidFill>
              </a:rPr>
              <a:t>electricity!</a:t>
            </a:r>
            <a:r>
              <a:rPr lang="en-US" sz="4000" dirty="0" smtClean="0"/>
              <a:t>)</a:t>
            </a:r>
          </a:p>
          <a:p>
            <a:endParaRPr lang="en-US" dirty="0"/>
          </a:p>
        </p:txBody>
      </p:sp>
    </p:spTree>
    <p:extLst>
      <p:ext uri="{BB962C8B-B14F-4D97-AF65-F5344CB8AC3E}">
        <p14:creationId xmlns:p14="http://schemas.microsoft.com/office/powerpoint/2010/main" val="11897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486"/>
            <a:ext cx="8686800" cy="5986678"/>
          </a:xfrm>
        </p:spPr>
        <p:txBody>
          <a:bodyPr/>
          <a:lstStyle/>
          <a:p>
            <a:pPr marL="0" indent="0">
              <a:buNone/>
            </a:pPr>
            <a:r>
              <a:rPr lang="en-US" dirty="0" smtClean="0"/>
              <a:t>What’s our final step? We need to:</a:t>
            </a:r>
          </a:p>
          <a:p>
            <a:r>
              <a:rPr lang="en-US" sz="3600" b="1" dirty="0">
                <a:solidFill>
                  <a:srgbClr val="00B050"/>
                </a:solidFill>
              </a:rPr>
              <a:t>COLLECT</a:t>
            </a:r>
            <a:r>
              <a:rPr lang="en-US" sz="3600" dirty="0">
                <a:solidFill>
                  <a:srgbClr val="00B050"/>
                </a:solidFill>
              </a:rPr>
              <a:t> </a:t>
            </a:r>
            <a:r>
              <a:rPr lang="en-US" dirty="0"/>
              <a:t>the </a:t>
            </a:r>
            <a:r>
              <a:rPr lang="en-US" b="1" cap="small" dirty="0" smtClean="0">
                <a:solidFill>
                  <a:srgbClr val="FFC000"/>
                </a:solidFill>
              </a:rPr>
              <a:t>electricity</a:t>
            </a:r>
            <a:r>
              <a:rPr lang="en-US" dirty="0" smtClean="0"/>
              <a:t> </a:t>
            </a:r>
            <a:r>
              <a:rPr lang="en-US" dirty="0"/>
              <a:t>to power our world</a:t>
            </a:r>
          </a:p>
          <a:p>
            <a:endParaRPr lang="en-US" dirty="0" smtClean="0"/>
          </a:p>
        </p:txBody>
      </p:sp>
      <p:sp>
        <p:nvSpPr>
          <p:cNvPr id="9" name="TextBox 8"/>
          <p:cNvSpPr txBox="1"/>
          <p:nvPr/>
        </p:nvSpPr>
        <p:spPr>
          <a:xfrm>
            <a:off x="790414" y="5288340"/>
            <a:ext cx="7423688" cy="1569660"/>
          </a:xfrm>
          <a:prstGeom prst="rect">
            <a:avLst/>
          </a:prstGeom>
          <a:noFill/>
        </p:spPr>
        <p:txBody>
          <a:bodyPr wrap="square" rtlCol="0">
            <a:spAutoFit/>
          </a:bodyPr>
          <a:lstStyle/>
          <a:p>
            <a:pPr algn="ctr"/>
            <a:r>
              <a:rPr lang="en-US" sz="2400" dirty="0" smtClean="0"/>
              <a:t>Just like in the power cord and the battery, to </a:t>
            </a:r>
            <a:r>
              <a:rPr lang="en-US" sz="2400" b="1" dirty="0" smtClean="0">
                <a:solidFill>
                  <a:srgbClr val="00B050"/>
                </a:solidFill>
              </a:rPr>
              <a:t>collect</a:t>
            </a:r>
            <a:r>
              <a:rPr lang="en-US" sz="2400" dirty="0" smtClean="0"/>
              <a:t> these electrons we need to give them somewhere to </a:t>
            </a:r>
            <a:r>
              <a:rPr lang="en-US" sz="2400" dirty="0" smtClean="0"/>
              <a:t>go.</a:t>
            </a:r>
            <a:endParaRPr lang="en-US" sz="2400" dirty="0" smtClean="0"/>
          </a:p>
          <a:p>
            <a:pPr algn="ctr"/>
            <a:endParaRPr lang="en-US" sz="2400" dirty="0"/>
          </a:p>
          <a:p>
            <a:pPr algn="ctr"/>
            <a:r>
              <a:rPr lang="en-US" sz="2400" b="1" dirty="0" smtClean="0"/>
              <a:t>We need to make a complete </a:t>
            </a:r>
            <a:r>
              <a:rPr lang="en-US" sz="2400" b="1" dirty="0" smtClean="0"/>
              <a:t>circuit.</a:t>
            </a:r>
            <a:endParaRPr lang="en-US" sz="2400" b="1" dirty="0"/>
          </a:p>
        </p:txBody>
      </p:sp>
      <p:pic>
        <p:nvPicPr>
          <p:cNvPr id="1026" name="Picture 2" descr="http://www3.canisius.edu/~grandem/electricity/Batt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175" y="21336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orldstandards.eu/WordPress/wp-content/uploads/electricity-type-A-plug-300x1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072" y="2738437"/>
            <a:ext cx="4010703" cy="187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8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2105</TotalTime>
  <Words>3181</Words>
  <Application>Microsoft Office PowerPoint</Application>
  <PresentationFormat>On-screen Show (4:3)</PresentationFormat>
  <Paragraphs>186</Paragraphs>
  <Slides>17</Slides>
  <Notes>16</Notes>
  <HiddenSlides>4</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What is a solar cell?</vt:lpstr>
      <vt:lpstr>We can break down what solar cells do into three steps:</vt:lpstr>
      <vt:lpstr>PowerPoint Presentation</vt:lpstr>
      <vt:lpstr>How does an organic solar cell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Juice from Juice organic solar cells</vt:lpstr>
      <vt:lpstr>Energy Levels of DSSCs</vt:lpstr>
      <vt:lpstr>Energy Levels of DSSCs</vt:lpstr>
      <vt:lpstr>Data from Today</vt:lpstr>
      <vt:lpstr>Learning objectives</vt:lpstr>
    </vt:vector>
  </TitlesOfParts>
  <Company>Caltech - CCI Solar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Juice from Juice  Teaching Workshop</dc:title>
  <dc:creator>Michelle Hansen</dc:creator>
  <cp:lastModifiedBy>Annelise Thompson</cp:lastModifiedBy>
  <cp:revision>105</cp:revision>
  <dcterms:created xsi:type="dcterms:W3CDTF">2015-10-12T18:51:16Z</dcterms:created>
  <dcterms:modified xsi:type="dcterms:W3CDTF">2017-03-17T01:01:12Z</dcterms:modified>
</cp:coreProperties>
</file>